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Montserrat"/>
      <p:regular r:id="rId49"/>
      <p:bold r:id="rId50"/>
      <p:italic r:id="rId51"/>
      <p:boldItalic r:id="rId52"/>
    </p:embeddedFont>
    <p:embeddedFont>
      <p:font typeface="Montserrat Medium"/>
      <p:regular r:id="rId53"/>
      <p:bold r:id="rId54"/>
      <p:italic r:id="rId55"/>
      <p:boldItalic r:id="rId56"/>
    </p:embeddedFont>
    <p:embeddedFont>
      <p:font typeface="Montserrat ExtraLight"/>
      <p:regular r:id="rId57"/>
      <p:bold r:id="rId58"/>
      <p:italic r:id="rId59"/>
      <p:boldItalic r:id="rId60"/>
    </p:embeddedFont>
    <p:embeddedFont>
      <p:font typeface="Montserrat ExtraBold"/>
      <p:bold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ExtraBold-boldItalic.fntdata"/><Relationship Id="rId61" Type="http://schemas.openxmlformats.org/officeDocument/2006/relationships/font" Target="fonts/MontserratExtraBo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MontserratExtraLigh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MontserratMedium-regular.fntdata"/><Relationship Id="rId52" Type="http://schemas.openxmlformats.org/officeDocument/2006/relationships/font" Target="fonts/Montserrat-boldItalic.fntdata"/><Relationship Id="rId11" Type="http://schemas.openxmlformats.org/officeDocument/2006/relationships/slide" Target="slides/slide7.xml"/><Relationship Id="rId55" Type="http://schemas.openxmlformats.org/officeDocument/2006/relationships/font" Target="fonts/MontserratMedium-italic.fntdata"/><Relationship Id="rId10" Type="http://schemas.openxmlformats.org/officeDocument/2006/relationships/slide" Target="slides/slide6.xml"/><Relationship Id="rId54" Type="http://schemas.openxmlformats.org/officeDocument/2006/relationships/font" Target="fonts/MontserratMedium-bold.fntdata"/><Relationship Id="rId13" Type="http://schemas.openxmlformats.org/officeDocument/2006/relationships/slide" Target="slides/slide9.xml"/><Relationship Id="rId57" Type="http://schemas.openxmlformats.org/officeDocument/2006/relationships/font" Target="fonts/MontserratExtraLight-regular.fntdata"/><Relationship Id="rId12" Type="http://schemas.openxmlformats.org/officeDocument/2006/relationships/slide" Target="slides/slide8.xml"/><Relationship Id="rId56" Type="http://schemas.openxmlformats.org/officeDocument/2006/relationships/font" Target="fonts/MontserratMedium-boldItalic.fntdata"/><Relationship Id="rId15" Type="http://schemas.openxmlformats.org/officeDocument/2006/relationships/slide" Target="slides/slide11.xml"/><Relationship Id="rId59" Type="http://schemas.openxmlformats.org/officeDocument/2006/relationships/font" Target="fonts/MontserratExtraLight-italic.fntdata"/><Relationship Id="rId14" Type="http://schemas.openxmlformats.org/officeDocument/2006/relationships/slide" Target="slides/slide10.xml"/><Relationship Id="rId58" Type="http://schemas.openxmlformats.org/officeDocument/2006/relationships/font" Target="fonts/MontserratExtraLigh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f18343962_1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9f18343962_1_19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f18343962_1_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9f18343962_1_19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These are some syntax in PL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f18343962_1_1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9f18343962_1_19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here are some formulas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f18343962_1_1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f18343962_1_1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 goal of logic is to be able to express facts in the world in a compact way, let us ask ourselves if propositional logic is enough.</a:t>
            </a:r>
            <a:endParaRPr/>
          </a:p>
          <a:p>
            <a:pPr indent="0" lvl="0" marL="0" rtl="0" algn="l">
              <a:spcBef>
                <a:spcPts val="0"/>
              </a:spcBef>
              <a:spcAft>
                <a:spcPts val="0"/>
              </a:spcAft>
              <a:buNone/>
            </a:pPr>
            <a:r>
              <a:rPr lang="en"/>
              <a:t>Some facts can be expressed in propositional logic, but it is very clunky, having to instantiate many different formulas. Others simply can't be expressed at all, because we would need to use an infinite number of formulas.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f18343962_1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9f18343962_1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missing? The key conceptual observation is that the world is not just a bunch of atomic facts, but that each fact is actually made out of objects and predicates on those objects.</a:t>
            </a:r>
            <a:endParaRPr/>
          </a:p>
          <a:p>
            <a:pPr indent="0" lvl="0" marL="0" rtl="0" algn="l">
              <a:spcBef>
                <a:spcPts val="0"/>
              </a:spcBef>
              <a:spcAft>
                <a:spcPts val="0"/>
              </a:spcAft>
              <a:buNone/>
            </a:pPr>
            <a:r>
              <a:rPr lang="en"/>
              <a:t>Once facts are decomposed in this way, we can use quantifiers and variables to implicitly define a huge (and possibly infinite) number of facts with one compact formula. Again, where logic excels is the ability to represent complex things via simple means.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f18343962_1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f18343962_1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formally defining things, let's look at two examples. First-order logic is basically propositional logic with a few more symbols.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f18343962_1_1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f18343962_1_1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propositional logic, everything was a formula (or a connective). In first-order logic, there are two types of beasts: terms and formulas. There are three types of terms: constant symbols (which refer to specific objects), variables (which refer to some unspecified object to be determined by quantifiers), and functions (which is a function applied to a set of arguments which are themselves terms).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f18343962_1_1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9f18343962_1_19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f18343962_1_1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9f18343962_1_19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f18343962_1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9f18343962_1_1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X can be me, professor V oy my friend Gio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f18343962_1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f18343962_1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can be thought of as taking two arguments  and  (e.g., student and knows arithmetic). The connective between  and  is an implication (not conjunction, which is a common mistake). This makes sense because when we talk about every , we are only restricting our attention to objects  for which  is true. Implication does exactly that.</a:t>
            </a:r>
            <a:endParaRPr/>
          </a:p>
          <a:p>
            <a:pPr indent="0" lvl="0" marL="0" rtl="0" algn="l">
              <a:spcBef>
                <a:spcPts val="0"/>
              </a:spcBef>
              <a:spcAft>
                <a:spcPts val="0"/>
              </a:spcAft>
              <a:buNone/>
            </a:pPr>
            <a:r>
              <a:rPr lang="en"/>
              <a:t>On the other hand, the connective for existential quantification is conjunction, because we're asking for an object  such that  and  both hold.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f18343962_1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9f18343962_1_1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as I was thinking about how to present the idea about FOL to you, I began to thought about what is logic?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9f18343962_1_2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9f18343962_1_2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f18343962_1_2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9f18343962_1_20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f18343962_1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9f18343962_1_20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f18343962_1_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29f18343962_1_20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f18343962_1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9f18343962_1_20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f18343962_1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9f18343962_1_2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one of the top example to show the FOL demonstration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f18343962_1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9f18343962_1_20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9f18343962_1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9f18343962_1_20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 want to contribute then,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f18343962_1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9f18343962_1_20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f18343962_1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29f18343962_1_20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9f18343962_1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9f18343962_1_19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f18343962_1_2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9f18343962_1_20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9f18343962_1_2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9f18343962_1_20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reason I kept this picture here is, I feel amazed by looking at this robot.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f18343962_1_2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9f18343962_1_20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9f18343962_1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9f18343962_1_2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9f18343962_1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9f18343962_1_20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f18343962_1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9f18343962_1_2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Biasness like this causes too much problem, specially short people like me.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9f18343962_1_2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29f18343962_1_2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9f18343962_1_2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29f18343962_1_2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f18343962_1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9f18343962_1_2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9f18343962_1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9f18343962_1_2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f18343962_1_1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9f18343962_1_1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Logic allows us to express very complicated and big things (like modelling the world knowledge) by using some kind of formulas.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9f18343962_1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29f18343962_1_2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Describe symbols and semantics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f18343962_1_2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29f18343962_1_2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will reply with best of my knowledge and ability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9f18343962_1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9f18343962_1_2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former professor in Carnegie Mellon, this has been stuck with me forever.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9f18343962_1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9f18343962_1_2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one of the top example to show the FOL demonstration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f18343962_1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9f18343962_1_2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f18343962_1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9f18343962_1_1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Today, we are briefly talking about Propositional Logic, and bring the focus on FOL why PL is not enough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f197ab3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9f197ab30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Even hardware can represent the knowledge but we have to use that knowledge in a way to reason with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f18343962_1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f18343962_1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f18343962_1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9f18343962_1_19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Syntax means what kind of expression are valid. Semantics specifies the meaning of a formula. </a:t>
            </a:r>
            <a:endParaRPr/>
          </a:p>
          <a:p>
            <a:pPr indent="0" lvl="0" marL="0" rtl="0" algn="l">
              <a:lnSpc>
                <a:spcPct val="100000"/>
              </a:lnSpc>
              <a:spcBef>
                <a:spcPts val="0"/>
              </a:spcBef>
              <a:spcAft>
                <a:spcPts val="0"/>
              </a:spcAft>
              <a:buSzPts val="1100"/>
              <a:buNone/>
            </a:pPr>
            <a:r>
              <a:rPr lang="en"/>
              <a:t> Inference rules allow us to take various formula to do different thing. For example, if I tell you that it's raining and wet, then you should be able to conclude that it is also raining (obviously)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f18343962_1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9f18343962_1_19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Even if they are two different syntax they represent the same semantics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1"/>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11"/>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48" name="Google Shape;48;p11"/>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49" name="Google Shape;49;p11"/>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11"/>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2"/>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5" name="Google Shape;55;p13"/>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8" name="Google Shape;58;p14"/>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59" name="Google Shape;59;p14"/>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0" name="Google Shape;60;p14"/>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1" name="Google Shape;61;p1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2" name="Google Shape;62;p14"/>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3" name="Google Shape;63;p14"/>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4" name="Google Shape;64;p14"/>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5" name="Google Shape;65;p14"/>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6" name="Google Shape;66;p14"/>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7" name="Google Shape;67;p14"/>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8" name="Google Shape;68;p14"/>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9" name="Google Shape;69;p14"/>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2" name="Google Shape;72;p1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3" name="Google Shape;73;p1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6" name="Google Shape;76;p16"/>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77" name="Google Shape;77;p16"/>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78" name="Google Shape;78;p16"/>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79" name="Google Shape;79;p16"/>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80" name="Google Shape;80;p16"/>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83" name="Google Shape;83;p17"/>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6" name="Google Shape;86;p18"/>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9" name="Google Shape;89;p19"/>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90" name="Google Shape;90;p19"/>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3" name="Google Shape;13;p3"/>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1"/>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2"/>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97" name="Google Shape;97;p22"/>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8" name="Shape 9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1" name="Google Shape;101;p24"/>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5"/>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4" name="Google Shape;104;p25"/>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5" name="Google Shape;105;p25"/>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25"/>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25"/>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8" name="Google Shape;108;p25"/>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9" name="Google Shape;109;p25"/>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110" name="Google Shape;110;p25"/>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111" name="Google Shape;111;p25"/>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0" name="Google Shape;120;p29"/>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1" name="Google Shape;121;p29"/>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2" name="Google Shape;122;p29"/>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9"/>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4" name="Google Shape;124;p29"/>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5" name="Google Shape;125;p29"/>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26" name="Google Shape;126;p29"/>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27" name="Google Shape;127;p29"/>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0"/>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0" name="Google Shape;130;p30"/>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30"/>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32" name="Google Shape;132;p30"/>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30"/>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34" name="Google Shape;134;p30"/>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35" name="Google Shape;135;p30"/>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36" name="Google Shape;136;p30"/>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37" name="Google Shape;137;p30"/>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16" name="Google Shape;16;p4"/>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40" name="Google Shape;140;p3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3" name="Google Shape;143;p32"/>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6" name="Google Shape;146;p33"/>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4"/>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9" name="Google Shape;149;p34"/>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50" name="Google Shape;150;p34"/>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hlink"/>
                </a:solidFill>
                <a:uFill>
                  <a:noFill/>
                </a:uFill>
                <a:latin typeface="Montserrat Medium"/>
                <a:ea typeface="Montserrat Medium"/>
                <a:cs typeface="Montserrat Medium"/>
                <a:sym typeface="Montserrat Medium"/>
                <a:hlinkClick r:id="rId3"/>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hlink"/>
                </a:solidFill>
                <a:uFill>
                  <a:noFill/>
                </a:uFill>
                <a:latin typeface="Montserrat Medium"/>
                <a:ea typeface="Montserrat Medium"/>
                <a:cs typeface="Montserrat Medium"/>
                <a:sym typeface="Montserrat Medium"/>
                <a:hlinkClick r:id="rId4"/>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hlink"/>
                </a:solidFill>
                <a:uFill>
                  <a:noFill/>
                </a:uFill>
                <a:latin typeface="Montserrat Medium"/>
                <a:ea typeface="Montserrat Medium"/>
                <a:cs typeface="Montserrat Medium"/>
                <a:sym typeface="Montserrat Medium"/>
                <a:hlinkClick r:id="rId5"/>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 name="Google Shape;19;p5"/>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6"/>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2" name="Google Shape;22;p6"/>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3" name="Google Shape;23;p6"/>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4" name="Google Shape;24;p6"/>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5" name="Google Shape;25;p6"/>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8" name="Google Shape;28;p7"/>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29" name="Google Shape;29;p7"/>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2" name="Google Shape;32;p8"/>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3" name="Google Shape;33;p8"/>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4" name="Google Shape;34;p8"/>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5" name="Google Shape;35;p8"/>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6" name="Google Shape;36;p8"/>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8"/>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40" name="Google Shape;40;p9"/>
          <p:cNvPicPr preferRelativeResize="0"/>
          <p:nvPr/>
        </p:nvPicPr>
        <p:blipFill rotWithShape="1">
          <a:blip r:embed="rId3">
            <a:alphaModFix/>
          </a:blip>
          <a:srcRect b="0" l="0" r="0" t="0"/>
          <a:stretch/>
        </p:blipFill>
        <p:spPr>
          <a:xfrm rot="5400000">
            <a:off x="3278924" y="414050"/>
            <a:ext cx="7626551" cy="2883799"/>
          </a:xfrm>
          <a:prstGeom prst="rect">
            <a:avLst/>
          </a:prstGeom>
          <a:noFill/>
          <a:ln>
            <a:noFill/>
          </a:ln>
        </p:spPr>
      </p:pic>
      <p:pic>
        <p:nvPicPr>
          <p:cNvPr id="41" name="Google Shape;41;p9"/>
          <p:cNvPicPr preferRelativeResize="0"/>
          <p:nvPr/>
        </p:nvPicPr>
        <p:blipFill rotWithShape="1">
          <a:blip r:embed="rId3">
            <a:alphaModFix/>
          </a:blip>
          <a:srcRect b="0" l="0" r="0" t="0"/>
          <a:stretch/>
        </p:blipFill>
        <p:spPr>
          <a:xfrm flipH="1" rot="5400000">
            <a:off x="4822414" y="-351911"/>
            <a:ext cx="9309797" cy="35202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0"/>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44" name="Google Shape;44;p10"/>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4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52.png"/><Relationship Id="rId6" Type="http://schemas.openxmlformats.org/officeDocument/2006/relationships/image" Target="../media/image16.png"/><Relationship Id="rId7"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hyperlink" Target="https://www.freepik.com/free-photo/low-angle-man-with-virtual-reality-simulator_7136709.htm" TargetMode="External"/><Relationship Id="rId4" Type="http://schemas.openxmlformats.org/officeDocument/2006/relationships/hyperlink" Target="https://www.scaler.com/topics/artificial-intelligence-tutorial/first-order-logic-in-ai/" TargetMode="External"/><Relationship Id="rId9" Type="http://schemas.openxmlformats.org/officeDocument/2006/relationships/image" Target="../media/image42.png"/><Relationship Id="rId5" Type="http://schemas.openxmlformats.org/officeDocument/2006/relationships/hyperlink" Target="https://www.javatpoint.com/first-order-logic-in-artificial-intelligence" TargetMode="External"/><Relationship Id="rId6" Type="http://schemas.openxmlformats.org/officeDocument/2006/relationships/hyperlink" Target="https://www.educative.io/answers/what-is-first-order-logic-in-artificial-intelligence" TargetMode="External"/><Relationship Id="rId7" Type="http://schemas.openxmlformats.org/officeDocument/2006/relationships/image" Target="../media/image52.png"/><Relationship Id="rId8" Type="http://schemas.openxmlformats.org/officeDocument/2006/relationships/image" Target="../media/image16.png"/><Relationship Id="rId10"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266225" y="1950100"/>
            <a:ext cx="4792200" cy="644700"/>
          </a:xfrm>
          <a:prstGeom prst="rect">
            <a:avLst/>
          </a:prstGeom>
          <a:noFill/>
          <a:ln>
            <a:noFill/>
          </a:ln>
          <a:effectLst>
            <a:outerShdw blurRad="142875" rotWithShape="0" algn="bl" dir="87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First Order Logic </a:t>
            </a:r>
            <a:endParaRPr/>
          </a:p>
        </p:txBody>
      </p:sp>
      <p:sp>
        <p:nvSpPr>
          <p:cNvPr id="159" name="Google Shape;159;p36"/>
          <p:cNvSpPr txBox="1"/>
          <p:nvPr>
            <p:ph idx="1" type="subTitle"/>
          </p:nvPr>
        </p:nvSpPr>
        <p:spPr>
          <a:xfrm>
            <a:off x="2266225" y="3711100"/>
            <a:ext cx="44235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Artificial Intelligence - Presentation</a:t>
            </a:r>
            <a:endParaRPr/>
          </a:p>
        </p:txBody>
      </p:sp>
      <p:sp>
        <p:nvSpPr>
          <p:cNvPr id="160" name="Google Shape;160;p36"/>
          <p:cNvSpPr txBox="1"/>
          <p:nvPr>
            <p:ph type="ctrTitle"/>
          </p:nvPr>
        </p:nvSpPr>
        <p:spPr>
          <a:xfrm>
            <a:off x="2941650" y="2740575"/>
            <a:ext cx="3260700" cy="464700"/>
          </a:xfrm>
          <a:prstGeom prst="rect">
            <a:avLst/>
          </a:prstGeom>
          <a:noFill/>
          <a:ln>
            <a:noFill/>
          </a:ln>
          <a:effectLst>
            <a:outerShdw blurRad="100013" rotWithShape="0" algn="bl" dir="8460000" dist="19050">
              <a:srgbClr val="76A5AF">
                <a:alpha val="4980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in AI</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45"/>
          <p:cNvPicPr preferRelativeResize="0"/>
          <p:nvPr/>
        </p:nvPicPr>
        <p:blipFill rotWithShape="1">
          <a:blip r:embed="rId3">
            <a:alphaModFix/>
          </a:blip>
          <a:srcRect b="0" l="0" r="0" t="0"/>
          <a:stretch/>
        </p:blipFill>
        <p:spPr>
          <a:xfrm>
            <a:off x="152400" y="152400"/>
            <a:ext cx="6738336"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6"/>
          <p:cNvPicPr preferRelativeResize="0"/>
          <p:nvPr/>
        </p:nvPicPr>
        <p:blipFill rotWithShape="1">
          <a:blip r:embed="rId3">
            <a:alphaModFix/>
          </a:blip>
          <a:srcRect b="0" l="0" r="0" t="0"/>
          <a:stretch/>
        </p:blipFill>
        <p:spPr>
          <a:xfrm>
            <a:off x="152400" y="409150"/>
            <a:ext cx="6250851" cy="4187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7"/>
          <p:cNvPicPr preferRelativeResize="0"/>
          <p:nvPr/>
        </p:nvPicPr>
        <p:blipFill>
          <a:blip r:embed="rId3">
            <a:alphaModFix/>
          </a:blip>
          <a:stretch>
            <a:fillRect/>
          </a:stretch>
        </p:blipFill>
        <p:spPr>
          <a:xfrm>
            <a:off x="133025" y="293000"/>
            <a:ext cx="6483174" cy="452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8"/>
          <p:cNvPicPr preferRelativeResize="0"/>
          <p:nvPr/>
        </p:nvPicPr>
        <p:blipFill>
          <a:blip r:embed="rId3">
            <a:alphaModFix/>
          </a:blip>
          <a:stretch>
            <a:fillRect/>
          </a:stretch>
        </p:blipFill>
        <p:spPr>
          <a:xfrm>
            <a:off x="152400" y="152400"/>
            <a:ext cx="7064001"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9"/>
          <p:cNvPicPr preferRelativeResize="0"/>
          <p:nvPr/>
        </p:nvPicPr>
        <p:blipFill>
          <a:blip r:embed="rId3">
            <a:alphaModFix/>
          </a:blip>
          <a:stretch>
            <a:fillRect/>
          </a:stretch>
        </p:blipFill>
        <p:spPr>
          <a:xfrm>
            <a:off x="162625" y="159700"/>
            <a:ext cx="6769800" cy="4831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0"/>
          <p:cNvPicPr preferRelativeResize="0"/>
          <p:nvPr/>
        </p:nvPicPr>
        <p:blipFill>
          <a:blip r:embed="rId3">
            <a:alphaModFix/>
          </a:blip>
          <a:stretch>
            <a:fillRect/>
          </a:stretch>
        </p:blipFill>
        <p:spPr>
          <a:xfrm>
            <a:off x="152400" y="152400"/>
            <a:ext cx="6578583"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1"/>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Identifiers</a:t>
            </a:r>
            <a:endParaRPr/>
          </a:p>
        </p:txBody>
      </p:sp>
      <p:cxnSp>
        <p:nvCxnSpPr>
          <p:cNvPr id="246" name="Google Shape;246;p5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247" name="Google Shape;247;p51"/>
          <p:cNvSpPr txBox="1"/>
          <p:nvPr>
            <p:ph type="title"/>
          </p:nvPr>
        </p:nvSpPr>
        <p:spPr>
          <a:xfrm>
            <a:off x="6037297" y="249932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Existential quantification</a:t>
            </a:r>
            <a:endParaRPr/>
          </a:p>
        </p:txBody>
      </p:sp>
      <p:sp>
        <p:nvSpPr>
          <p:cNvPr id="248" name="Google Shape;248;p51"/>
          <p:cNvSpPr txBox="1"/>
          <p:nvPr>
            <p:ph idx="1" type="subTitle"/>
          </p:nvPr>
        </p:nvSpPr>
        <p:spPr>
          <a:xfrm>
            <a:off x="5845197" y="332022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100"/>
              <a:t>∃ x P(x)</a:t>
            </a:r>
            <a:endParaRPr sz="2100"/>
          </a:p>
        </p:txBody>
      </p:sp>
      <p:sp>
        <p:nvSpPr>
          <p:cNvPr id="249" name="Google Shape;249;p51"/>
          <p:cNvSpPr txBox="1"/>
          <p:nvPr>
            <p:ph idx="5" type="title"/>
          </p:nvPr>
        </p:nvSpPr>
        <p:spPr>
          <a:xfrm>
            <a:off x="1099322" y="2615400"/>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Universal quantification</a:t>
            </a:r>
            <a:endParaRPr/>
          </a:p>
        </p:txBody>
      </p:sp>
      <p:sp>
        <p:nvSpPr>
          <p:cNvPr id="250" name="Google Shape;250;p51"/>
          <p:cNvSpPr txBox="1"/>
          <p:nvPr>
            <p:ph idx="6" type="subTitle"/>
          </p:nvPr>
        </p:nvSpPr>
        <p:spPr>
          <a:xfrm>
            <a:off x="1099322" y="3300300"/>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100"/>
              <a:t>∀x P(x)</a:t>
            </a:r>
            <a:endParaRPr sz="2100"/>
          </a:p>
        </p:txBody>
      </p:sp>
      <p:cxnSp>
        <p:nvCxnSpPr>
          <p:cNvPr id="251" name="Google Shape;251;p51"/>
          <p:cNvCxnSpPr/>
          <p:nvPr/>
        </p:nvCxnSpPr>
        <p:spPr>
          <a:xfrm>
            <a:off x="4363622" y="277352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252" name="Google Shape;252;p51"/>
          <p:cNvCxnSpPr/>
          <p:nvPr/>
        </p:nvCxnSpPr>
        <p:spPr>
          <a:xfrm>
            <a:off x="6849300" y="318397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cxnSp>
        <p:nvCxnSpPr>
          <p:cNvPr id="253" name="Google Shape;253;p51"/>
          <p:cNvCxnSpPr/>
          <p:nvPr/>
        </p:nvCxnSpPr>
        <p:spPr>
          <a:xfrm>
            <a:off x="1996925" y="323632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254" name="Google Shape;254;p51"/>
          <p:cNvSpPr/>
          <p:nvPr/>
        </p:nvSpPr>
        <p:spPr>
          <a:xfrm>
            <a:off x="1790525" y="173457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1"/>
          <p:cNvSpPr/>
          <p:nvPr/>
        </p:nvSpPr>
        <p:spPr>
          <a:xfrm>
            <a:off x="6642900" y="16822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1"/>
          <p:cNvSpPr txBox="1"/>
          <p:nvPr/>
        </p:nvSpPr>
        <p:spPr>
          <a:xfrm>
            <a:off x="1907300" y="1758513"/>
            <a:ext cx="18216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		             	</a:t>
            </a:r>
            <a:endParaRPr b="0" i="0" sz="3200" u="none" cap="none" strike="noStrike">
              <a:solidFill>
                <a:srgbClr val="000000"/>
              </a:solidFill>
              <a:latin typeface="Arial"/>
              <a:ea typeface="Arial"/>
              <a:cs typeface="Arial"/>
              <a:sym typeface="Arial"/>
            </a:endParaRPr>
          </a:p>
        </p:txBody>
      </p:sp>
      <p:sp>
        <p:nvSpPr>
          <p:cNvPr id="257" name="Google Shape;257;p51"/>
          <p:cNvSpPr txBox="1"/>
          <p:nvPr/>
        </p:nvSpPr>
        <p:spPr>
          <a:xfrm>
            <a:off x="6770950" y="1685975"/>
            <a:ext cx="2067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2"/>
          <p:cNvSpPr txBox="1"/>
          <p:nvPr>
            <p:ph idx="4" type="title"/>
          </p:nvPr>
        </p:nvSpPr>
        <p:spPr>
          <a:xfrm>
            <a:off x="364000" y="461850"/>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Universal Quantification</a:t>
            </a:r>
            <a:endParaRPr/>
          </a:p>
        </p:txBody>
      </p:sp>
      <p:cxnSp>
        <p:nvCxnSpPr>
          <p:cNvPr id="263" name="Google Shape;263;p52"/>
          <p:cNvCxnSpPr/>
          <p:nvPr/>
        </p:nvCxnSpPr>
        <p:spPr>
          <a:xfrm>
            <a:off x="364000" y="4020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264" name="Google Shape;264;p52"/>
          <p:cNvSpPr txBox="1"/>
          <p:nvPr>
            <p:ph idx="5" type="title"/>
          </p:nvPr>
        </p:nvSpPr>
        <p:spPr>
          <a:xfrm>
            <a:off x="497422" y="256822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Universal quantification</a:t>
            </a:r>
            <a:endParaRPr/>
          </a:p>
        </p:txBody>
      </p:sp>
      <p:sp>
        <p:nvSpPr>
          <p:cNvPr id="265" name="Google Shape;265;p52"/>
          <p:cNvSpPr txBox="1"/>
          <p:nvPr>
            <p:ph idx="6" type="subTitle"/>
          </p:nvPr>
        </p:nvSpPr>
        <p:spPr>
          <a:xfrm>
            <a:off x="497422" y="325312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100"/>
              <a:t>∀x P(x)</a:t>
            </a:r>
            <a:endParaRPr sz="2100"/>
          </a:p>
        </p:txBody>
      </p:sp>
      <p:cxnSp>
        <p:nvCxnSpPr>
          <p:cNvPr id="266" name="Google Shape;266;p52"/>
          <p:cNvCxnSpPr/>
          <p:nvPr/>
        </p:nvCxnSpPr>
        <p:spPr>
          <a:xfrm>
            <a:off x="1395025" y="3189148"/>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267" name="Google Shape;267;p52"/>
          <p:cNvSpPr/>
          <p:nvPr/>
        </p:nvSpPr>
        <p:spPr>
          <a:xfrm>
            <a:off x="1188625" y="168740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2"/>
          <p:cNvSpPr txBox="1"/>
          <p:nvPr/>
        </p:nvSpPr>
        <p:spPr>
          <a:xfrm>
            <a:off x="1305400" y="1711338"/>
            <a:ext cx="18216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		             	</a:t>
            </a:r>
            <a:endParaRPr b="0" i="0" sz="3200" u="none" cap="none" strike="noStrike">
              <a:solidFill>
                <a:srgbClr val="000000"/>
              </a:solidFill>
              <a:latin typeface="Arial"/>
              <a:ea typeface="Arial"/>
              <a:cs typeface="Arial"/>
              <a:sym typeface="Arial"/>
            </a:endParaRPr>
          </a:p>
        </p:txBody>
      </p:sp>
      <p:sp>
        <p:nvSpPr>
          <p:cNvPr id="269" name="Google Shape;269;p52"/>
          <p:cNvSpPr txBox="1"/>
          <p:nvPr/>
        </p:nvSpPr>
        <p:spPr>
          <a:xfrm>
            <a:off x="2896475" y="1053275"/>
            <a:ext cx="5123100" cy="399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"For all x, P(x) holds",</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"for each x, P(x) holds" or</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“for every x, P(x) holds"</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"All CU CS majors should take an AI course." could be transformed into the</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propositional form, ∀x P(x)</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P(x) is the predicate denoting: x should take an AI course, where x represents a CU CS major.</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This quantified expression asserts that </a:t>
            </a:r>
            <a:r>
              <a:rPr b="1" i="0" lang="en" sz="1400" u="none" cap="none" strike="noStrike">
                <a:solidFill>
                  <a:schemeClr val="lt1"/>
                </a:solidFill>
                <a:latin typeface="Montserrat"/>
                <a:ea typeface="Montserrat"/>
                <a:cs typeface="Montserrat"/>
                <a:sym typeface="Montserrat"/>
              </a:rPr>
              <a:t>for all x, P(x) </a:t>
            </a:r>
            <a:r>
              <a:rPr b="0" i="0" lang="en" sz="1400" u="none" cap="none" strike="noStrike">
                <a:solidFill>
                  <a:schemeClr val="lt1"/>
                </a:solidFill>
                <a:latin typeface="Montserrat"/>
                <a:ea typeface="Montserrat"/>
                <a:cs typeface="Montserrat"/>
                <a:sym typeface="Montserrat"/>
              </a:rPr>
              <a:t>is true.</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idx="4" type="title"/>
          </p:nvPr>
        </p:nvSpPr>
        <p:spPr>
          <a:xfrm>
            <a:off x="938500" y="298750"/>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Existential quantification</a:t>
            </a:r>
            <a:endParaRPr/>
          </a:p>
        </p:txBody>
      </p:sp>
      <p:cxnSp>
        <p:nvCxnSpPr>
          <p:cNvPr id="275" name="Google Shape;275;p53"/>
          <p:cNvCxnSpPr/>
          <p:nvPr/>
        </p:nvCxnSpPr>
        <p:spPr>
          <a:xfrm>
            <a:off x="1026200" y="29874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276" name="Google Shape;276;p53"/>
          <p:cNvSpPr txBox="1"/>
          <p:nvPr>
            <p:ph type="title"/>
          </p:nvPr>
        </p:nvSpPr>
        <p:spPr>
          <a:xfrm>
            <a:off x="6037297" y="249932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Existential quantification</a:t>
            </a:r>
            <a:endParaRPr/>
          </a:p>
        </p:txBody>
      </p:sp>
      <p:sp>
        <p:nvSpPr>
          <p:cNvPr id="277" name="Google Shape;277;p53"/>
          <p:cNvSpPr txBox="1"/>
          <p:nvPr>
            <p:ph idx="1" type="subTitle"/>
          </p:nvPr>
        </p:nvSpPr>
        <p:spPr>
          <a:xfrm>
            <a:off x="6005022" y="332022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100"/>
              <a:t>∃xH(x)</a:t>
            </a:r>
            <a:endParaRPr sz="2100"/>
          </a:p>
        </p:txBody>
      </p:sp>
      <p:cxnSp>
        <p:nvCxnSpPr>
          <p:cNvPr id="278" name="Google Shape;278;p53"/>
          <p:cNvCxnSpPr/>
          <p:nvPr/>
        </p:nvCxnSpPr>
        <p:spPr>
          <a:xfrm>
            <a:off x="6849300" y="3183973"/>
            <a:ext cx="2718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279" name="Google Shape;279;p53"/>
          <p:cNvSpPr/>
          <p:nvPr/>
        </p:nvSpPr>
        <p:spPr>
          <a:xfrm>
            <a:off x="6642900" y="16822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3"/>
          <p:cNvSpPr txBox="1"/>
          <p:nvPr/>
        </p:nvSpPr>
        <p:spPr>
          <a:xfrm>
            <a:off x="6770950" y="1685975"/>
            <a:ext cx="2067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81" name="Google Shape;281;p53"/>
          <p:cNvSpPr txBox="1"/>
          <p:nvPr/>
        </p:nvSpPr>
        <p:spPr>
          <a:xfrm>
            <a:off x="361150" y="893250"/>
            <a:ext cx="49947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"There exists an x such that P(x)"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"There is at least one x such that P(x)"</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"Someone hates Mac computers" could be transformed into the</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propositional form, ∃xH(x)</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 H(x) is the predicate denoting: x hates Mac computers., where x represents all individuals..</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1400"/>
              <a:buFont typeface="Arial"/>
              <a:buNone/>
            </a:pPr>
            <a:r>
              <a:rPr b="0" i="0" lang="en" sz="1400" u="none" cap="none" strike="noStrike">
                <a:solidFill>
                  <a:schemeClr val="lt1"/>
                </a:solidFill>
                <a:latin typeface="Montserrat"/>
                <a:ea typeface="Montserrat"/>
                <a:cs typeface="Montserrat"/>
                <a:sym typeface="Montserrat"/>
              </a:rPr>
              <a:t>This quantified expression asserts that </a:t>
            </a:r>
            <a:r>
              <a:rPr b="1" i="0" lang="en" sz="1400" u="none" cap="none" strike="noStrike">
                <a:solidFill>
                  <a:schemeClr val="lt1"/>
                </a:solidFill>
                <a:latin typeface="Montserrat"/>
                <a:ea typeface="Montserrat"/>
                <a:cs typeface="Montserrat"/>
                <a:sym typeface="Montserrat"/>
              </a:rPr>
              <a:t>there exists x, P(x) </a:t>
            </a:r>
            <a:r>
              <a:rPr b="0" i="0" lang="en" sz="1400" u="none" cap="none" strike="noStrike">
                <a:solidFill>
                  <a:schemeClr val="lt1"/>
                </a:solidFill>
                <a:latin typeface="Montserrat"/>
                <a:ea typeface="Montserrat"/>
                <a:cs typeface="Montserrat"/>
                <a:sym typeface="Montserrat"/>
              </a:rPr>
              <a:t>is true.</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54"/>
          <p:cNvPicPr preferRelativeResize="0"/>
          <p:nvPr/>
        </p:nvPicPr>
        <p:blipFill>
          <a:blip r:embed="rId3">
            <a:alphaModFix/>
          </a:blip>
          <a:stretch>
            <a:fillRect/>
          </a:stretch>
        </p:blipFill>
        <p:spPr>
          <a:xfrm>
            <a:off x="152400" y="152400"/>
            <a:ext cx="6896201" cy="4838700"/>
          </a:xfrm>
          <a:prstGeom prst="rect">
            <a:avLst/>
          </a:prstGeom>
          <a:noFill/>
          <a:ln>
            <a:noFill/>
          </a:ln>
        </p:spPr>
      </p:pic>
      <p:sp>
        <p:nvSpPr>
          <p:cNvPr id="287" name="Google Shape;287;p54"/>
          <p:cNvSpPr txBox="1"/>
          <p:nvPr/>
        </p:nvSpPr>
        <p:spPr>
          <a:xfrm>
            <a:off x="7455175" y="2151625"/>
            <a:ext cx="170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0"/>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HI!</a:t>
            </a:r>
            <a:endParaRPr/>
          </a:p>
        </p:txBody>
      </p:sp>
      <p:sp>
        <p:nvSpPr>
          <p:cNvPr id="167" name="Google Shape;167;p37"/>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 am K-gen, I am a passionate programmer and a music enthusiast. In my free time, I like to play CS 2, and read books.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5"/>
          <p:cNvPicPr preferRelativeResize="0"/>
          <p:nvPr/>
        </p:nvPicPr>
        <p:blipFill>
          <a:blip r:embed="rId3">
            <a:alphaModFix/>
          </a:blip>
          <a:stretch>
            <a:fillRect/>
          </a:stretch>
        </p:blipFill>
        <p:spPr>
          <a:xfrm>
            <a:off x="152400" y="152400"/>
            <a:ext cx="6638050"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Propositional Logic</a:t>
            </a:r>
            <a:endParaRPr>
              <a:solidFill>
                <a:schemeClr val="accent1"/>
              </a:solidFill>
            </a:endParaRPr>
          </a:p>
        </p:txBody>
      </p:sp>
      <p:sp>
        <p:nvSpPr>
          <p:cNvPr id="298" name="Google Shape;298;p56"/>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It is a way to data representation in a simple logical form.</a:t>
            </a:r>
            <a:endParaRPr/>
          </a:p>
          <a:p>
            <a:pPr indent="0" lvl="0" marL="0" rtl="0" algn="l">
              <a:lnSpc>
                <a:spcPct val="100000"/>
              </a:lnSpc>
              <a:spcBef>
                <a:spcPts val="1600"/>
              </a:spcBef>
              <a:spcAft>
                <a:spcPts val="0"/>
              </a:spcAft>
              <a:buSzPts val="1400"/>
              <a:buNone/>
            </a:pPr>
            <a:r>
              <a:rPr lang="en"/>
              <a:t>Such that:-</a:t>
            </a:r>
            <a:br>
              <a:rPr lang="en"/>
            </a:br>
            <a:r>
              <a:rPr lang="en"/>
              <a:t>TRUE or FALSE.</a:t>
            </a:r>
            <a:endParaRPr/>
          </a:p>
          <a:p>
            <a:pPr indent="0" lvl="0" marL="0" rtl="0" algn="l">
              <a:lnSpc>
                <a:spcPct val="100000"/>
              </a:lnSpc>
              <a:spcBef>
                <a:spcPts val="1600"/>
              </a:spcBef>
              <a:spcAft>
                <a:spcPts val="1600"/>
              </a:spcAft>
              <a:buSzPts val="1400"/>
              <a:buNone/>
            </a:pPr>
            <a:r>
              <a:t/>
            </a:r>
            <a:endParaRPr/>
          </a:p>
        </p:txBody>
      </p:sp>
      <p:cxnSp>
        <p:nvCxnSpPr>
          <p:cNvPr id="299" name="Google Shape;299;p56"/>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Propositional Logic</a:t>
            </a:r>
            <a:endParaRPr>
              <a:solidFill>
                <a:schemeClr val="accent1"/>
              </a:solidFill>
            </a:endParaRPr>
          </a:p>
        </p:txBody>
      </p:sp>
      <p:sp>
        <p:nvSpPr>
          <p:cNvPr id="305" name="Google Shape;305;p57"/>
          <p:cNvSpPr txBox="1"/>
          <p:nvPr>
            <p:ph idx="1" type="body"/>
          </p:nvPr>
        </p:nvSpPr>
        <p:spPr>
          <a:xfrm>
            <a:off x="336600" y="1044550"/>
            <a:ext cx="6005400" cy="357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Propositional logic is declarative</a:t>
            </a:r>
            <a:endParaRPr/>
          </a:p>
          <a:p>
            <a:pPr indent="0" lvl="0" marL="0" rtl="0" algn="l">
              <a:lnSpc>
                <a:spcPct val="100000"/>
              </a:lnSpc>
              <a:spcBef>
                <a:spcPts val="1600"/>
              </a:spcBef>
              <a:spcAft>
                <a:spcPts val="0"/>
              </a:spcAft>
              <a:buSzPts val="1400"/>
              <a:buNone/>
            </a:pPr>
            <a:r>
              <a:rPr lang="en"/>
              <a:t>Propositional logic has very limited expressive power</a:t>
            </a:r>
            <a:endParaRPr/>
          </a:p>
          <a:p>
            <a:pPr indent="0" lvl="0" marL="0" rtl="0" algn="l">
              <a:lnSpc>
                <a:spcPct val="100000"/>
              </a:lnSpc>
              <a:spcBef>
                <a:spcPts val="1600"/>
              </a:spcBef>
              <a:spcAft>
                <a:spcPts val="0"/>
              </a:spcAft>
              <a:buSzPts val="1400"/>
              <a:buNone/>
            </a:pPr>
            <a:r>
              <a:rPr lang="en"/>
              <a:t>Propositional logic is compositional</a:t>
            </a:r>
            <a:endParaRPr/>
          </a:p>
          <a:p>
            <a:pPr indent="0" lvl="0" marL="0" rtl="0" algn="l">
              <a:lnSpc>
                <a:spcPct val="100000"/>
              </a:lnSpc>
              <a:spcBef>
                <a:spcPts val="1600"/>
              </a:spcBef>
              <a:spcAft>
                <a:spcPts val="0"/>
              </a:spcAft>
              <a:buSzPts val="1400"/>
              <a:buNone/>
            </a:pPr>
            <a:r>
              <a:rPr lang="en"/>
              <a:t>Propositional logic allows partial/disjunctive/negated information(unlike most data structures and databases)</a:t>
            </a:r>
            <a:endParaRPr/>
          </a:p>
          <a:p>
            <a:pPr indent="0" lvl="0" marL="0" rtl="0" algn="l">
              <a:lnSpc>
                <a:spcPct val="100000"/>
              </a:lnSpc>
              <a:spcBef>
                <a:spcPts val="1600"/>
              </a:spcBef>
              <a:spcAft>
                <a:spcPts val="0"/>
              </a:spcAft>
              <a:buSzPts val="1400"/>
              <a:buNone/>
            </a:pPr>
            <a:r>
              <a:rPr lang="en"/>
              <a:t>Meaning in propositional logic is context-independent(unlike natural language, where meaning depends on context)</a:t>
            </a:r>
            <a:endParaRPr/>
          </a:p>
          <a:p>
            <a:pPr indent="0" lvl="0" marL="0" rtl="0" algn="l">
              <a:lnSpc>
                <a:spcPct val="100000"/>
              </a:lnSpc>
              <a:spcBef>
                <a:spcPts val="1600"/>
              </a:spcBef>
              <a:spcAft>
                <a:spcPts val="1600"/>
              </a:spcAft>
              <a:buSzPts val="1400"/>
              <a:buNone/>
            </a:pPr>
            <a:r>
              <a:t/>
            </a:r>
            <a:endParaRPr/>
          </a:p>
        </p:txBody>
      </p:sp>
      <p:cxnSp>
        <p:nvCxnSpPr>
          <p:cNvPr id="306" name="Google Shape;306;p5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First Order Logic</a:t>
            </a:r>
            <a:endParaRPr/>
          </a:p>
        </p:txBody>
      </p:sp>
      <p:sp>
        <p:nvSpPr>
          <p:cNvPr id="312" name="Google Shape;312;p58"/>
          <p:cNvSpPr txBox="1"/>
          <p:nvPr>
            <p:ph idx="1" type="body"/>
          </p:nvPr>
        </p:nvSpPr>
        <p:spPr>
          <a:xfrm>
            <a:off x="847800" y="1541925"/>
            <a:ext cx="5126700" cy="28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It is a robust technique to represent objects as well as their relationships. Unlike propositional logic, First Order Logic in Artificial Intelligence doesn't only include facts but also different other entities like objects, relations, functions.</a:t>
            </a:r>
            <a:endParaRPr/>
          </a:p>
          <a:p>
            <a:pPr indent="0" lvl="0" marL="0" rtl="0" algn="l">
              <a:lnSpc>
                <a:spcPct val="100000"/>
              </a:lnSpc>
              <a:spcBef>
                <a:spcPts val="1600"/>
              </a:spcBef>
              <a:spcAft>
                <a:spcPts val="0"/>
              </a:spcAft>
              <a:buSzPts val="1400"/>
              <a:buNone/>
            </a:pPr>
            <a:r>
              <a:t/>
            </a:r>
            <a:endParaRPr/>
          </a:p>
          <a:p>
            <a:pPr indent="0" lvl="0" marL="0" rtl="0" algn="l">
              <a:lnSpc>
                <a:spcPct val="100000"/>
              </a:lnSpc>
              <a:spcBef>
                <a:spcPts val="1600"/>
              </a:spcBef>
              <a:spcAft>
                <a:spcPts val="1600"/>
              </a:spcAft>
              <a:buSzPts val="14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59"/>
          <p:cNvSpPr txBox="1"/>
          <p:nvPr>
            <p:ph type="title"/>
          </p:nvPr>
        </p:nvSpPr>
        <p:spPr>
          <a:xfrm>
            <a:off x="276327" y="192858"/>
            <a:ext cx="2746500" cy="4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lt2"/>
                </a:solidFill>
              </a:rPr>
              <a:t>Just a picture from Web.</a:t>
            </a:r>
            <a:endParaRPr>
              <a:solidFill>
                <a:schemeClr val="lt2"/>
              </a:solidFill>
            </a:endParaRPr>
          </a:p>
          <a:p>
            <a:pPr indent="0" lvl="0" marL="0" rtl="0" algn="l">
              <a:spcBef>
                <a:spcPts val="0"/>
              </a:spcBef>
              <a:spcAft>
                <a:spcPts val="0"/>
              </a:spcAft>
              <a:buSzPts val="3000"/>
              <a:buNone/>
            </a:pPr>
            <a:r>
              <a:t/>
            </a:r>
            <a:endParaRPr>
              <a:solidFill>
                <a:schemeClr val="lt2"/>
              </a:solidFill>
            </a:endParaRPr>
          </a:p>
          <a:p>
            <a:pPr indent="0" lvl="0" marL="0" rtl="0" algn="l">
              <a:lnSpc>
                <a:spcPct val="100000"/>
              </a:lnSpc>
              <a:spcBef>
                <a:spcPts val="0"/>
              </a:spcBef>
              <a:spcAft>
                <a:spcPts val="0"/>
              </a:spcAft>
              <a:buSzPts val="3000"/>
              <a:buNone/>
            </a:pPr>
            <a:r>
              <a:t/>
            </a:r>
            <a:endParaRPr/>
          </a:p>
        </p:txBody>
      </p:sp>
      <p:cxnSp>
        <p:nvCxnSpPr>
          <p:cNvPr id="318" name="Google Shape;318;p59"/>
          <p:cNvCxnSpPr/>
          <p:nvPr/>
        </p:nvCxnSpPr>
        <p:spPr>
          <a:xfrm>
            <a:off x="373050" y="17069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60"/>
          <p:cNvSpPr txBox="1"/>
          <p:nvPr>
            <p:ph type="ctrTitle"/>
          </p:nvPr>
        </p:nvSpPr>
        <p:spPr>
          <a:xfrm>
            <a:off x="1273500" y="1369000"/>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SWI-PROLOG</a:t>
            </a:r>
            <a:endParaRPr/>
          </a:p>
        </p:txBody>
      </p:sp>
      <p:sp>
        <p:nvSpPr>
          <p:cNvPr id="324" name="Google Shape;324;p60"/>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This is the tool that uses the concept of FOL.</a:t>
            </a:r>
            <a:endParaRPr/>
          </a:p>
        </p:txBody>
      </p:sp>
      <p:cxnSp>
        <p:nvCxnSpPr>
          <p:cNvPr id="325" name="Google Shape;325;p60"/>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61"/>
          <p:cNvSpPr txBox="1"/>
          <p:nvPr>
            <p:ph type="ctrTitle"/>
          </p:nvPr>
        </p:nvSpPr>
        <p:spPr>
          <a:xfrm>
            <a:off x="755600" y="1293475"/>
            <a:ext cx="79914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Simple, yet very powerful</a:t>
            </a:r>
            <a:endParaRPr/>
          </a:p>
        </p:txBody>
      </p:sp>
      <p:sp>
        <p:nvSpPr>
          <p:cNvPr id="331" name="Google Shape;331;p61"/>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https://www.swi-prolog.org/Download.html</a:t>
            </a:r>
            <a:endParaRPr/>
          </a:p>
        </p:txBody>
      </p:sp>
      <p:cxnSp>
        <p:nvCxnSpPr>
          <p:cNvPr id="332" name="Google Shape;332;p61"/>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62"/>
          <p:cNvSpPr txBox="1"/>
          <p:nvPr>
            <p:ph type="ctrTitle"/>
          </p:nvPr>
        </p:nvSpPr>
        <p:spPr>
          <a:xfrm>
            <a:off x="832425" y="1369075"/>
            <a:ext cx="79914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Open source - GitHub</a:t>
            </a:r>
            <a:endParaRPr/>
          </a:p>
        </p:txBody>
      </p:sp>
      <p:sp>
        <p:nvSpPr>
          <p:cNvPr id="338" name="Google Shape;338;p62"/>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https://github.com/SWI-Prolog</a:t>
            </a:r>
            <a:endParaRPr/>
          </a:p>
        </p:txBody>
      </p:sp>
      <p:cxnSp>
        <p:nvCxnSpPr>
          <p:cNvPr id="339" name="Google Shape;339;p62"/>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3"/>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THIS IS A CLI</a:t>
            </a:r>
            <a:endParaRPr/>
          </a:p>
        </p:txBody>
      </p:sp>
      <p:cxnSp>
        <p:nvCxnSpPr>
          <p:cNvPr id="345" name="Google Shape;345;p63"/>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346" name="Google Shape;346;p63"/>
          <p:cNvSpPr/>
          <p:nvPr/>
        </p:nvSpPr>
        <p:spPr>
          <a:xfrm>
            <a:off x="1128366" y="3037700"/>
            <a:ext cx="168300" cy="168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3"/>
          <p:cNvSpPr/>
          <p:nvPr/>
        </p:nvSpPr>
        <p:spPr>
          <a:xfrm>
            <a:off x="6662091" y="2869400"/>
            <a:ext cx="168300" cy="168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8" name="Google Shape;348;p63"/>
          <p:cNvPicPr preferRelativeResize="0"/>
          <p:nvPr/>
        </p:nvPicPr>
        <p:blipFill rotWithShape="1">
          <a:blip r:embed="rId3">
            <a:alphaModFix/>
          </a:blip>
          <a:srcRect b="0" l="0" r="0" t="0"/>
          <a:stretch/>
        </p:blipFill>
        <p:spPr>
          <a:xfrm>
            <a:off x="1800175" y="1845350"/>
            <a:ext cx="4389338" cy="2374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4"/>
          <p:cNvSpPr txBox="1"/>
          <p:nvPr>
            <p:ph type="title"/>
          </p:nvPr>
        </p:nvSpPr>
        <p:spPr>
          <a:xfrm>
            <a:off x="5337175" y="1373325"/>
            <a:ext cx="2837400" cy="125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Ok, let’s see the real example</a:t>
            </a:r>
            <a:endParaRPr/>
          </a:p>
        </p:txBody>
      </p:sp>
      <p:sp>
        <p:nvSpPr>
          <p:cNvPr id="354" name="Google Shape;354;p64"/>
          <p:cNvSpPr txBox="1"/>
          <p:nvPr>
            <p:ph idx="1" type="body"/>
          </p:nvPr>
        </p:nvSpPr>
        <p:spPr>
          <a:xfrm>
            <a:off x="5337175" y="2670075"/>
            <a:ext cx="2837400" cy="125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600"/>
              <a:buNone/>
            </a:pPr>
            <a:r>
              <a:rPr lang="en"/>
              <a:t>I will run the actual program where I have interpreted the meaningful examples.</a:t>
            </a:r>
            <a:endParaRPr/>
          </a:p>
        </p:txBody>
      </p:sp>
      <p:cxnSp>
        <p:nvCxnSpPr>
          <p:cNvPr id="355" name="Google Shape;355;p64"/>
          <p:cNvCxnSpPr/>
          <p:nvPr/>
        </p:nvCxnSpPr>
        <p:spPr>
          <a:xfrm>
            <a:off x="5225150" y="1540302"/>
            <a:ext cx="0" cy="2189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356" name="Google Shape;356;p64"/>
          <p:cNvPicPr preferRelativeResize="0"/>
          <p:nvPr/>
        </p:nvPicPr>
        <p:blipFill rotWithShape="1">
          <a:blip r:embed="rId3">
            <a:alphaModFix/>
          </a:blip>
          <a:srcRect b="0" l="8033" r="8024" t="0"/>
          <a:stretch/>
        </p:blipFill>
        <p:spPr>
          <a:xfrm>
            <a:off x="-422250" y="-236700"/>
            <a:ext cx="4714800" cy="5616900"/>
          </a:xfrm>
          <a:prstGeom prst="flowChartDelay">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What is meant by Logic?</a:t>
            </a:r>
            <a:endParaRPr/>
          </a:p>
        </p:txBody>
      </p:sp>
      <p:sp>
        <p:nvSpPr>
          <p:cNvPr id="173" name="Google Shape;173;p38"/>
          <p:cNvSpPr txBox="1"/>
          <p:nvPr>
            <p:ph type="ctrTitle"/>
          </p:nvPr>
        </p:nvSpPr>
        <p:spPr>
          <a:xfrm>
            <a:off x="1850550" y="1414050"/>
            <a:ext cx="5442900" cy="260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Logic?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65"/>
          <p:cNvSpPr txBox="1"/>
          <p:nvPr>
            <p:ph type="title"/>
          </p:nvPr>
        </p:nvSpPr>
        <p:spPr>
          <a:xfrm>
            <a:off x="239225" y="266925"/>
            <a:ext cx="3208200" cy="41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lt2"/>
                </a:solidFill>
              </a:rPr>
              <a:t>Just a picture from Web.</a:t>
            </a:r>
            <a:endParaRPr>
              <a:solidFill>
                <a:schemeClr val="lt2"/>
              </a:solidFill>
            </a:endParaRPr>
          </a:p>
          <a:p>
            <a:pPr indent="0" lvl="0" marL="0" rtl="0" algn="l">
              <a:lnSpc>
                <a:spcPct val="100000"/>
              </a:lnSpc>
              <a:spcBef>
                <a:spcPts val="0"/>
              </a:spcBef>
              <a:spcAft>
                <a:spcPts val="0"/>
              </a:spcAft>
              <a:buSzPts val="3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66"/>
          <p:cNvSpPr txBox="1"/>
          <p:nvPr>
            <p:ph type="title"/>
          </p:nvPr>
        </p:nvSpPr>
        <p:spPr>
          <a:xfrm>
            <a:off x="464827" y="294208"/>
            <a:ext cx="2746500" cy="4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lt2"/>
                </a:solidFill>
              </a:rPr>
              <a:t>Just a picture from Web.</a:t>
            </a:r>
            <a:endParaRPr>
              <a:solidFill>
                <a:schemeClr val="lt2"/>
              </a:solidFill>
            </a:endParaRPr>
          </a:p>
          <a:p>
            <a:pPr indent="0" lvl="0" marL="0" rtl="0" algn="l">
              <a:spcBef>
                <a:spcPts val="0"/>
              </a:spcBef>
              <a:spcAft>
                <a:spcPts val="0"/>
              </a:spcAft>
              <a:buSzPts val="3000"/>
              <a:buNone/>
            </a:pPr>
            <a:r>
              <a:t/>
            </a:r>
            <a:endParaRPr>
              <a:solidFill>
                <a:schemeClr val="lt2"/>
              </a:solidFill>
            </a:endParaRPr>
          </a:p>
          <a:p>
            <a:pPr indent="0" lvl="0" marL="0" rtl="0" algn="l">
              <a:lnSpc>
                <a:spcPct val="100000"/>
              </a:lnSpc>
              <a:spcBef>
                <a:spcPts val="0"/>
              </a:spcBef>
              <a:spcAft>
                <a:spcPts val="0"/>
              </a:spcAft>
              <a:buSzPts val="30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67"/>
          <p:cNvSpPr txBox="1"/>
          <p:nvPr>
            <p:ph type="ctrTitle"/>
          </p:nvPr>
        </p:nvSpPr>
        <p:spPr>
          <a:xfrm>
            <a:off x="1273500" y="1369000"/>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Ethical/Social Issues</a:t>
            </a:r>
            <a:endParaRPr/>
          </a:p>
        </p:txBody>
      </p:sp>
      <p:sp>
        <p:nvSpPr>
          <p:cNvPr id="372" name="Google Shape;372;p67"/>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major concern of AI</a:t>
            </a:r>
            <a:endParaRPr/>
          </a:p>
        </p:txBody>
      </p:sp>
      <p:cxnSp>
        <p:nvCxnSpPr>
          <p:cNvPr id="373" name="Google Shape;373;p67"/>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2"/>
                </a:solidFill>
              </a:rPr>
              <a:t>Ethical/Social Issues</a:t>
            </a:r>
            <a:endParaRPr>
              <a:solidFill>
                <a:schemeClr val="lt2"/>
              </a:solidFill>
            </a:endParaRPr>
          </a:p>
          <a:p>
            <a:pPr indent="0" lvl="0" marL="0" rtl="0" algn="l">
              <a:lnSpc>
                <a:spcPct val="100000"/>
              </a:lnSpc>
              <a:spcBef>
                <a:spcPts val="0"/>
              </a:spcBef>
              <a:spcAft>
                <a:spcPts val="0"/>
              </a:spcAft>
              <a:buSzPts val="2400"/>
              <a:buNone/>
            </a:pPr>
            <a:r>
              <a:t/>
            </a:r>
            <a:endParaRPr>
              <a:solidFill>
                <a:schemeClr val="lt2"/>
              </a:solidFill>
            </a:endParaRPr>
          </a:p>
        </p:txBody>
      </p:sp>
      <p:sp>
        <p:nvSpPr>
          <p:cNvPr id="379" name="Google Shape;379;p68"/>
          <p:cNvSpPr txBox="1"/>
          <p:nvPr>
            <p:ph idx="1" type="body"/>
          </p:nvPr>
        </p:nvSpPr>
        <p:spPr>
          <a:xfrm>
            <a:off x="399575" y="1285800"/>
            <a:ext cx="5485200" cy="3134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Bias and Fairness</a:t>
            </a:r>
            <a:endParaRPr/>
          </a:p>
          <a:p>
            <a:pPr indent="-317500" lvl="0" marL="457200" rtl="0" algn="l">
              <a:lnSpc>
                <a:spcPct val="100000"/>
              </a:lnSpc>
              <a:spcBef>
                <a:spcPts val="0"/>
              </a:spcBef>
              <a:spcAft>
                <a:spcPts val="0"/>
              </a:spcAft>
              <a:buSzPts val="1400"/>
              <a:buChar char="●"/>
            </a:pPr>
            <a:r>
              <a:rPr lang="en"/>
              <a:t>Transparency and Accountability</a:t>
            </a:r>
            <a:endParaRPr/>
          </a:p>
          <a:p>
            <a:pPr indent="-317500" lvl="0" marL="457200" rtl="0" algn="l">
              <a:lnSpc>
                <a:spcPct val="100000"/>
              </a:lnSpc>
              <a:spcBef>
                <a:spcPts val="0"/>
              </a:spcBef>
              <a:spcAft>
                <a:spcPts val="0"/>
              </a:spcAft>
              <a:buSzPts val="1400"/>
              <a:buChar char="●"/>
            </a:pPr>
            <a:r>
              <a:rPr lang="en"/>
              <a:t>Privacy Concerns:</a:t>
            </a:r>
            <a:endParaRPr/>
          </a:p>
          <a:p>
            <a:pPr indent="-317500" lvl="0" marL="457200" rtl="0" algn="l">
              <a:lnSpc>
                <a:spcPct val="100000"/>
              </a:lnSpc>
              <a:spcBef>
                <a:spcPts val="0"/>
              </a:spcBef>
              <a:spcAft>
                <a:spcPts val="0"/>
              </a:spcAft>
              <a:buSzPts val="1400"/>
              <a:buChar char="●"/>
            </a:pPr>
            <a:r>
              <a:rPr lang="en"/>
              <a:t>Job Displacement:</a:t>
            </a:r>
            <a:endParaRPr/>
          </a:p>
          <a:p>
            <a:pPr indent="-317500" lvl="0" marL="457200" rtl="0" algn="l">
              <a:lnSpc>
                <a:spcPct val="100000"/>
              </a:lnSpc>
              <a:spcBef>
                <a:spcPts val="0"/>
              </a:spcBef>
              <a:spcAft>
                <a:spcPts val="0"/>
              </a:spcAft>
              <a:buSzPts val="1400"/>
              <a:buChar char="●"/>
            </a:pPr>
            <a:r>
              <a:rPr lang="en"/>
              <a:t>Security Risks:</a:t>
            </a:r>
            <a:endParaRPr/>
          </a:p>
          <a:p>
            <a:pPr indent="-317500" lvl="0" marL="457200" rtl="0" algn="l">
              <a:lnSpc>
                <a:spcPct val="100000"/>
              </a:lnSpc>
              <a:spcBef>
                <a:spcPts val="0"/>
              </a:spcBef>
              <a:spcAft>
                <a:spcPts val="0"/>
              </a:spcAft>
              <a:buSzPts val="1400"/>
              <a:buChar char="●"/>
            </a:pPr>
            <a:r>
              <a:rPr lang="en"/>
              <a:t>Explainability:</a:t>
            </a:r>
            <a:endParaRPr/>
          </a:p>
          <a:p>
            <a:pPr indent="-317500" lvl="0" marL="457200" rtl="0" algn="l">
              <a:lnSpc>
                <a:spcPct val="100000"/>
              </a:lnSpc>
              <a:spcBef>
                <a:spcPts val="0"/>
              </a:spcBef>
              <a:spcAft>
                <a:spcPts val="0"/>
              </a:spcAft>
              <a:buSzPts val="1400"/>
              <a:buChar char="●"/>
            </a:pPr>
            <a:r>
              <a:rPr lang="en"/>
              <a:t>others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9"/>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Ethical/Social Issues</a:t>
            </a:r>
            <a:endParaRPr/>
          </a:p>
        </p:txBody>
      </p:sp>
      <p:sp>
        <p:nvSpPr>
          <p:cNvPr id="385" name="Google Shape;385;p69"/>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The use of First-Order Logic (FOL) in AI systems may inherit biases present in the data used for training. This can lead to unfair or discriminatory outcomes, reinforcing existing social biases.</a:t>
            </a:r>
            <a:endParaRPr/>
          </a:p>
          <a:p>
            <a:pPr indent="0" lvl="0" marL="457200" rtl="0" algn="l">
              <a:lnSpc>
                <a:spcPct val="100000"/>
              </a:lnSpc>
              <a:spcBef>
                <a:spcPts val="1000"/>
              </a:spcBef>
              <a:spcAft>
                <a:spcPts val="1000"/>
              </a:spcAft>
              <a:buSzPts val="1400"/>
              <a:buNone/>
            </a:pPr>
            <a:r>
              <a:t/>
            </a:r>
            <a:endParaRPr/>
          </a:p>
        </p:txBody>
      </p:sp>
      <p:sp>
        <p:nvSpPr>
          <p:cNvPr id="386" name="Google Shape;386;p69"/>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AI systems using FOL may be susceptible to adversarial attacks, where malicious actors manipulate input data to deceive the system. Ensuring robust security measures is essential to prevent unauthorized access and manipulation of AI models.</a:t>
            </a:r>
            <a:endParaRPr/>
          </a:p>
          <a:p>
            <a:pPr indent="0" lvl="0" marL="457200" rtl="0" algn="l">
              <a:lnSpc>
                <a:spcPct val="100000"/>
              </a:lnSpc>
              <a:spcBef>
                <a:spcPts val="1000"/>
              </a:spcBef>
              <a:spcAft>
                <a:spcPts val="1000"/>
              </a:spcAft>
              <a:buSzPts val="1400"/>
              <a:buNone/>
            </a:pPr>
            <a:r>
              <a:t/>
            </a:r>
            <a:endParaRPr/>
          </a:p>
        </p:txBody>
      </p:sp>
      <p:sp>
        <p:nvSpPr>
          <p:cNvPr id="387" name="Google Shape;387;p69"/>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Bias and Fairness</a:t>
            </a:r>
            <a:endParaRPr/>
          </a:p>
        </p:txBody>
      </p:sp>
      <p:sp>
        <p:nvSpPr>
          <p:cNvPr id="388" name="Google Shape;388;p69"/>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Security Risks</a:t>
            </a:r>
            <a:endParaRPr/>
          </a:p>
        </p:txBody>
      </p:sp>
      <p:cxnSp>
        <p:nvCxnSpPr>
          <p:cNvPr id="389" name="Google Shape;389;p69"/>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70"/>
          <p:cNvPicPr preferRelativeResize="0"/>
          <p:nvPr/>
        </p:nvPicPr>
        <p:blipFill rotWithShape="1">
          <a:blip r:embed="rId3">
            <a:alphaModFix/>
          </a:blip>
          <a:srcRect b="0" l="0" r="0" t="0"/>
          <a:stretch/>
        </p:blipFill>
        <p:spPr>
          <a:xfrm>
            <a:off x="378275" y="152400"/>
            <a:ext cx="5082750" cy="4838700"/>
          </a:xfrm>
          <a:prstGeom prst="rect">
            <a:avLst/>
          </a:prstGeom>
          <a:noFill/>
          <a:ln>
            <a:noFill/>
          </a:ln>
        </p:spPr>
      </p:pic>
      <p:sp>
        <p:nvSpPr>
          <p:cNvPr id="395" name="Google Shape;395;p70"/>
          <p:cNvSpPr/>
          <p:nvPr/>
        </p:nvSpPr>
        <p:spPr>
          <a:xfrm>
            <a:off x="378275" y="4358750"/>
            <a:ext cx="4640100" cy="522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71"/>
          <p:cNvSpPr txBox="1"/>
          <p:nvPr>
            <p:ph type="ctrTitle"/>
          </p:nvPr>
        </p:nvSpPr>
        <p:spPr>
          <a:xfrm>
            <a:off x="1273500" y="769425"/>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Economics and Company Profiles</a:t>
            </a:r>
            <a:endParaRPr/>
          </a:p>
        </p:txBody>
      </p:sp>
      <p:sp>
        <p:nvSpPr>
          <p:cNvPr id="401" name="Google Shape;401;p71"/>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FOL</a:t>
            </a:r>
            <a:endParaRPr/>
          </a:p>
        </p:txBody>
      </p:sp>
      <p:cxnSp>
        <p:nvCxnSpPr>
          <p:cNvPr id="402" name="Google Shape;402;p71"/>
          <p:cNvCxnSpPr/>
          <p:nvPr/>
        </p:nvCxnSpPr>
        <p:spPr>
          <a:xfrm>
            <a:off x="3190500" y="23542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2"/>
                </a:solidFill>
              </a:rPr>
              <a:t>Economics and Company Profiles</a:t>
            </a:r>
            <a:endParaRPr>
              <a:solidFill>
                <a:schemeClr val="lt2"/>
              </a:solidFill>
            </a:endParaRPr>
          </a:p>
        </p:txBody>
      </p:sp>
      <p:sp>
        <p:nvSpPr>
          <p:cNvPr id="408" name="Google Shape;408;p72"/>
          <p:cNvSpPr txBox="1"/>
          <p:nvPr>
            <p:ph idx="1" type="body"/>
          </p:nvPr>
        </p:nvSpPr>
        <p:spPr>
          <a:xfrm>
            <a:off x="399575" y="1285800"/>
            <a:ext cx="5485200" cy="3134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Economic Impact: The use of FOL in AI has significant economic implications. Companies adopting these technologies may experience increased efficiency, reduced operational costs, and improved decision-making. However, there may also be economic challenges, such as job displacement and the need for substantial investments in AI infrastructure.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3"/>
          <p:cNvSpPr txBox="1"/>
          <p:nvPr>
            <p:ph type="title"/>
          </p:nvPr>
        </p:nvSpPr>
        <p:spPr>
          <a:xfrm>
            <a:off x="307400" y="3819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Company Profiles</a:t>
            </a:r>
            <a:endParaRPr/>
          </a:p>
        </p:txBody>
      </p:sp>
      <p:sp>
        <p:nvSpPr>
          <p:cNvPr id="414" name="Google Shape;414;p73"/>
          <p:cNvSpPr txBox="1"/>
          <p:nvPr>
            <p:ph idx="1" type="body"/>
          </p:nvPr>
        </p:nvSpPr>
        <p:spPr>
          <a:xfrm>
            <a:off x="811525" y="1065075"/>
            <a:ext cx="4946400" cy="276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Google: Known for incorporating FOL in various AI applications, Google utilizes advanced logic systems to enhance search algorithms, language processing, and other services.</a:t>
            </a:r>
            <a:endParaRPr/>
          </a:p>
          <a:p>
            <a:pPr indent="0" lvl="0" marL="0" rtl="0" algn="l">
              <a:lnSpc>
                <a:spcPct val="100000"/>
              </a:lnSpc>
              <a:spcBef>
                <a:spcPts val="1600"/>
              </a:spcBef>
              <a:spcAft>
                <a:spcPts val="0"/>
              </a:spcAft>
              <a:buSzPts val="1400"/>
              <a:buNone/>
            </a:pPr>
            <a:r>
              <a:rPr lang="en"/>
              <a:t>IBM: IBM employs FOL in its AI solutions, particularly in areas like healthcare and finance, demonstrating the versatility of these technologies across industries.</a:t>
            </a:r>
            <a:endParaRPr/>
          </a:p>
          <a:p>
            <a:pPr indent="0" lvl="0" marL="0" rtl="0" algn="l">
              <a:lnSpc>
                <a:spcPct val="100000"/>
              </a:lnSpc>
              <a:spcBef>
                <a:spcPts val="1600"/>
              </a:spcBef>
              <a:spcAft>
                <a:spcPts val="0"/>
              </a:spcAft>
              <a:buSzPts val="1400"/>
              <a:buNone/>
            </a:pPr>
            <a:r>
              <a:rPr lang="en"/>
              <a:t>Amazon: Amazon's use of FOL is notable in its recommendation systems and logistics optimization, showcasing the impact on customer experience and operational efficiency.</a:t>
            </a:r>
            <a:endParaRPr/>
          </a:p>
          <a:p>
            <a:pPr indent="0" lvl="0" marL="0" rtl="0" algn="l">
              <a:lnSpc>
                <a:spcPct val="100000"/>
              </a:lnSpc>
              <a:spcBef>
                <a:spcPts val="1600"/>
              </a:spcBef>
              <a:spcAft>
                <a:spcPts val="1600"/>
              </a:spcAft>
              <a:buSzPts val="1400"/>
              <a:buNone/>
            </a:pPr>
            <a:r>
              <a:rPr lang="en"/>
              <a:t>Tesla: Tesla utilizes FOL in its autonomous driving technology, showcasing the role of logic-based AI in the automotive industry.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So far we covered</a:t>
            </a:r>
            <a:endParaRPr/>
          </a:p>
        </p:txBody>
      </p:sp>
      <p:cxnSp>
        <p:nvCxnSpPr>
          <p:cNvPr id="420" name="Google Shape;420;p74"/>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421" name="Google Shape;421;p74"/>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What is FOL?</a:t>
            </a:r>
            <a:endParaRPr/>
          </a:p>
        </p:txBody>
      </p:sp>
      <p:sp>
        <p:nvSpPr>
          <p:cNvPr id="422" name="Google Shape;422;p74"/>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Symbols &amp; syntax</a:t>
            </a:r>
            <a:endParaRPr/>
          </a:p>
        </p:txBody>
      </p:sp>
      <p:sp>
        <p:nvSpPr>
          <p:cNvPr id="423" name="Google Shape;423;p74"/>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Modus ponens</a:t>
            </a:r>
            <a:endParaRPr/>
          </a:p>
        </p:txBody>
      </p:sp>
      <p:sp>
        <p:nvSpPr>
          <p:cNvPr id="424" name="Google Shape;424;p74"/>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How to create one?</a:t>
            </a:r>
            <a:endParaRPr/>
          </a:p>
        </p:txBody>
      </p:sp>
      <p:sp>
        <p:nvSpPr>
          <p:cNvPr id="425" name="Google Shape;425;p74"/>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Propositional Logic</a:t>
            </a:r>
            <a:endParaRPr/>
          </a:p>
        </p:txBody>
      </p:sp>
      <p:sp>
        <p:nvSpPr>
          <p:cNvPr id="426" name="Google Shape;426;p74"/>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And why it is limited to certain functions</a:t>
            </a:r>
            <a:endParaRPr/>
          </a:p>
        </p:txBody>
      </p:sp>
      <p:sp>
        <p:nvSpPr>
          <p:cNvPr id="427" name="Google Shape;427;p74"/>
          <p:cNvSpPr txBox="1"/>
          <p:nvPr>
            <p:ph idx="7" type="title"/>
          </p:nvPr>
        </p:nvSpPr>
        <p:spPr>
          <a:xfrm>
            <a:off x="6090997" y="3273410"/>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SWI-PROLOG</a:t>
            </a:r>
            <a:endParaRPr/>
          </a:p>
        </p:txBody>
      </p:sp>
      <p:sp>
        <p:nvSpPr>
          <p:cNvPr id="428" name="Google Shape;428;p74"/>
          <p:cNvSpPr txBox="1"/>
          <p:nvPr>
            <p:ph idx="8" type="subTitle"/>
          </p:nvPr>
        </p:nvSpPr>
        <p:spPr>
          <a:xfrm>
            <a:off x="6090998" y="3779634"/>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How to download &amp; How to use?</a:t>
            </a:r>
            <a:endParaRPr/>
          </a:p>
        </p:txBody>
      </p:sp>
      <p:sp>
        <p:nvSpPr>
          <p:cNvPr id="429" name="Google Shape;429;p74"/>
          <p:cNvSpPr txBox="1"/>
          <p:nvPr>
            <p:ph idx="9" type="title"/>
          </p:nvPr>
        </p:nvSpPr>
        <p:spPr>
          <a:xfrm>
            <a:off x="3569728" y="3273410"/>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Ethical issue &amp; Economics</a:t>
            </a:r>
            <a:endParaRPr/>
          </a:p>
        </p:txBody>
      </p:sp>
      <p:sp>
        <p:nvSpPr>
          <p:cNvPr id="430" name="Google Shape;430;p74"/>
          <p:cNvSpPr txBox="1"/>
          <p:nvPr>
            <p:ph idx="13" type="subTitle"/>
          </p:nvPr>
        </p:nvSpPr>
        <p:spPr>
          <a:xfrm>
            <a:off x="3569727" y="3779634"/>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And how to manage them</a:t>
            </a:r>
            <a:endParaRPr/>
          </a:p>
        </p:txBody>
      </p:sp>
      <p:sp>
        <p:nvSpPr>
          <p:cNvPr id="431" name="Google Shape;431;p74"/>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Mathematical identifier</a:t>
            </a:r>
            <a:endParaRPr/>
          </a:p>
        </p:txBody>
      </p:sp>
      <p:sp>
        <p:nvSpPr>
          <p:cNvPr id="432" name="Google Shape;432;p74"/>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Universal &amp; Existential identifiers</a:t>
            </a:r>
            <a:endParaRPr/>
          </a:p>
        </p:txBody>
      </p:sp>
      <p:cxnSp>
        <p:nvCxnSpPr>
          <p:cNvPr id="433" name="Google Shape;433;p74"/>
          <p:cNvCxnSpPr/>
          <p:nvPr/>
        </p:nvCxnSpPr>
        <p:spPr>
          <a:xfrm>
            <a:off x="1218450" y="3138821"/>
            <a:ext cx="67071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Why?</a:t>
            </a:r>
            <a:endParaRPr/>
          </a:p>
        </p:txBody>
      </p:sp>
      <p:sp>
        <p:nvSpPr>
          <p:cNvPr id="179" name="Google Shape;179;p39"/>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Why do we need logic?</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5"/>
          <p:cNvSpPr txBox="1"/>
          <p:nvPr>
            <p:ph idx="2" type="body"/>
          </p:nvPr>
        </p:nvSpPr>
        <p:spPr>
          <a:xfrm>
            <a:off x="4703375" y="909600"/>
            <a:ext cx="3942900" cy="3324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Char char="●"/>
            </a:pPr>
            <a:r>
              <a:rPr lang="en"/>
              <a:t>Propositional logic assumes world contains only facts.</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t>first-order logic considers the world contains objects, relations, functions</a:t>
            </a:r>
            <a:endParaRPr/>
          </a:p>
          <a:p>
            <a:pPr indent="-317500" lvl="0" marL="457200" rtl="0" algn="l">
              <a:lnSpc>
                <a:spcPct val="100000"/>
              </a:lnSpc>
              <a:spcBef>
                <a:spcPts val="1000"/>
              </a:spcBef>
              <a:spcAft>
                <a:spcPts val="0"/>
              </a:spcAft>
              <a:buSzPts val="1400"/>
              <a:buChar char="●"/>
            </a:pPr>
            <a:r>
              <a:rPr lang="en"/>
              <a:t>Making modus ponens (If then therefore)</a:t>
            </a:r>
            <a:endParaRPr/>
          </a:p>
          <a:p>
            <a:pPr indent="-317500" lvl="0" marL="457200" rtl="0" algn="l">
              <a:lnSpc>
                <a:spcPct val="100000"/>
              </a:lnSpc>
              <a:spcBef>
                <a:spcPts val="1000"/>
              </a:spcBef>
              <a:spcAft>
                <a:spcPts val="0"/>
              </a:spcAft>
              <a:buClr>
                <a:schemeClr val="lt1"/>
              </a:buClr>
              <a:buSzPts val="1400"/>
              <a:buChar char="●"/>
            </a:pPr>
            <a:r>
              <a:rPr lang="en"/>
              <a:t>FOL consists of syntax &amp; semantics</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t>Learnt about existential &amp; universal identifiers</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t>Why Ethical/Social issues is concerning as well as economics &amp; company profiles</a:t>
            </a:r>
            <a:endParaRPr/>
          </a:p>
          <a:p>
            <a:pPr indent="-317500" lvl="0" marL="457200" rtl="0" algn="l">
              <a:lnSpc>
                <a:spcPct val="100000"/>
              </a:lnSpc>
              <a:spcBef>
                <a:spcPts val="1000"/>
              </a:spcBef>
              <a:spcAft>
                <a:spcPts val="1000"/>
              </a:spcAft>
              <a:buSzPts val="1400"/>
              <a:buChar char="●"/>
            </a:pPr>
            <a:r>
              <a:rPr lang="en"/>
              <a:t>Learnt about downloading and using the SWI-PROLOG</a:t>
            </a:r>
            <a:endParaRPr/>
          </a:p>
        </p:txBody>
      </p:sp>
      <p:sp>
        <p:nvSpPr>
          <p:cNvPr id="439" name="Google Shape;439;p75"/>
          <p:cNvSpPr txBox="1"/>
          <p:nvPr>
            <p:ph type="title"/>
          </p:nvPr>
        </p:nvSpPr>
        <p:spPr>
          <a:xfrm>
            <a:off x="1222500" y="414025"/>
            <a:ext cx="32238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Summary</a:t>
            </a:r>
            <a:endParaRPr/>
          </a:p>
        </p:txBody>
      </p:sp>
      <p:cxnSp>
        <p:nvCxnSpPr>
          <p:cNvPr id="440" name="Google Shape;440;p75"/>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441" name="Google Shape;441;p75"/>
          <p:cNvPicPr preferRelativeResize="0"/>
          <p:nvPr/>
        </p:nvPicPr>
        <p:blipFill rotWithShape="1">
          <a:blip r:embed="rId3">
            <a:alphaModFix/>
          </a:blip>
          <a:srcRect b="0" l="0" r="0" t="0"/>
          <a:stretch/>
        </p:blipFill>
        <p:spPr>
          <a:xfrm>
            <a:off x="1702254" y="1025750"/>
            <a:ext cx="2647949" cy="26479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6"/>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Questions please?</a:t>
            </a:r>
            <a:endParaRPr/>
          </a:p>
        </p:txBody>
      </p:sp>
      <p:sp>
        <p:nvSpPr>
          <p:cNvPr id="447" name="Google Shape;447;p76"/>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So, it is your turn to ask me questions.</a:t>
            </a:r>
            <a:endParaRPr/>
          </a:p>
        </p:txBody>
      </p:sp>
      <p:cxnSp>
        <p:nvCxnSpPr>
          <p:cNvPr id="448" name="Google Shape;448;p76"/>
          <p:cNvCxnSpPr/>
          <p:nvPr/>
        </p:nvCxnSpPr>
        <p:spPr>
          <a:xfrm>
            <a:off x="3190500" y="320329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77"/>
          <p:cNvSpPr txBox="1"/>
          <p:nvPr>
            <p:ph type="ctrTitle"/>
          </p:nvPr>
        </p:nvSpPr>
        <p:spPr>
          <a:xfrm>
            <a:off x="357100" y="239625"/>
            <a:ext cx="6597000" cy="98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500"/>
              <a:buNone/>
            </a:pPr>
            <a:r>
              <a:rPr lang="en"/>
              <a:t>Fancy stuff isn’t gonna work, unless you learnt the fundamentals.</a:t>
            </a:r>
            <a:endParaRPr/>
          </a:p>
        </p:txBody>
      </p:sp>
      <p:sp>
        <p:nvSpPr>
          <p:cNvPr id="454" name="Google Shape;454;p77"/>
          <p:cNvSpPr txBox="1"/>
          <p:nvPr>
            <p:ph idx="1" type="subTitle"/>
          </p:nvPr>
        </p:nvSpPr>
        <p:spPr>
          <a:xfrm>
            <a:off x="4811675" y="3177775"/>
            <a:ext cx="41802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Randy Pausch</a:t>
            </a:r>
            <a:endParaRPr/>
          </a:p>
        </p:txBody>
      </p:sp>
      <p:cxnSp>
        <p:nvCxnSpPr>
          <p:cNvPr id="455" name="Google Shape;455;p77"/>
          <p:cNvCxnSpPr/>
          <p:nvPr/>
        </p:nvCxnSpPr>
        <p:spPr>
          <a:xfrm>
            <a:off x="4016550" y="308997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cxnSp>
        <p:nvCxnSpPr>
          <p:cNvPr id="460" name="Google Shape;460;p78"/>
          <p:cNvCxnSpPr/>
          <p:nvPr/>
        </p:nvCxnSpPr>
        <p:spPr>
          <a:xfrm flipH="1" rot="10800000">
            <a:off x="905500" y="1448097"/>
            <a:ext cx="3774300" cy="2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sp>
        <p:nvSpPr>
          <p:cNvPr id="461" name="Google Shape;461;p78"/>
          <p:cNvSpPr txBox="1"/>
          <p:nvPr>
            <p:ph idx="4294967295" type="title"/>
          </p:nvPr>
        </p:nvSpPr>
        <p:spPr>
          <a:xfrm>
            <a:off x="873225" y="624850"/>
            <a:ext cx="6743400" cy="59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600"/>
              <a:t>Thank You for watching</a:t>
            </a:r>
            <a:endParaRPr sz="3600"/>
          </a:p>
        </p:txBody>
      </p:sp>
      <p:sp>
        <p:nvSpPr>
          <p:cNvPr id="462" name="Google Shape;462;p78"/>
          <p:cNvSpPr txBox="1"/>
          <p:nvPr>
            <p:ph idx="1" type="subTitle"/>
          </p:nvPr>
        </p:nvSpPr>
        <p:spPr>
          <a:xfrm>
            <a:off x="937075" y="1707525"/>
            <a:ext cx="3344700" cy="11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If you have any questions?</a:t>
            </a:r>
            <a:endParaRPr/>
          </a:p>
          <a:p>
            <a:pPr indent="0" lvl="0" marL="0" rtl="0" algn="l">
              <a:lnSpc>
                <a:spcPct val="100000"/>
              </a:lnSpc>
              <a:spcBef>
                <a:spcPts val="0"/>
              </a:spcBef>
              <a:spcAft>
                <a:spcPts val="0"/>
              </a:spcAft>
              <a:buSzPts val="1400"/>
              <a:buNone/>
            </a:pPr>
            <a:r>
              <a:rPr lang="en"/>
              <a:t>kkhatri@caldwell.edu</a:t>
            </a:r>
            <a:endParaRPr/>
          </a:p>
          <a:p>
            <a:pPr indent="0" lvl="0" marL="0" rtl="0" algn="l">
              <a:lnSpc>
                <a:spcPct val="100000"/>
              </a:lnSpc>
              <a:spcBef>
                <a:spcPts val="0"/>
              </a:spcBef>
              <a:spcAft>
                <a:spcPts val="0"/>
              </a:spcAft>
              <a:buSzPts val="1400"/>
              <a:buNone/>
            </a:pPr>
            <a:r>
              <a:rPr lang="en"/>
              <a:t>862-XXX-XXXX</a:t>
            </a:r>
            <a:endParaRPr/>
          </a:p>
          <a:p>
            <a:pPr indent="0" lvl="0" marL="0" rtl="0" algn="l">
              <a:lnSpc>
                <a:spcPct val="100000"/>
              </a:lnSpc>
              <a:spcBef>
                <a:spcPts val="0"/>
              </a:spcBef>
              <a:spcAft>
                <a:spcPts val="0"/>
              </a:spcAft>
              <a:buSzPts val="1400"/>
              <a:buNone/>
            </a:pPr>
            <a:r>
              <a:rPr lang="en"/>
              <a:t>Caldwell Univesity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63" name="Google Shape;463;p78"/>
          <p:cNvSpPr/>
          <p:nvPr/>
        </p:nvSpPr>
        <p:spPr>
          <a:xfrm>
            <a:off x="1039184" y="2776274"/>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4" name="Google Shape;464;p78"/>
          <p:cNvGrpSpPr/>
          <p:nvPr/>
        </p:nvGrpSpPr>
        <p:grpSpPr>
          <a:xfrm>
            <a:off x="1488656" y="2776274"/>
            <a:ext cx="346056" cy="345674"/>
            <a:chOff x="3303268" y="3817349"/>
            <a:chExt cx="346056" cy="345674"/>
          </a:xfrm>
        </p:grpSpPr>
        <p:sp>
          <p:nvSpPr>
            <p:cNvPr id="465" name="Google Shape;465;p78"/>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78"/>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78"/>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78"/>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 name="Google Shape;469;p78"/>
          <p:cNvGrpSpPr/>
          <p:nvPr/>
        </p:nvGrpSpPr>
        <p:grpSpPr>
          <a:xfrm>
            <a:off x="1937745" y="2776274"/>
            <a:ext cx="346056" cy="345674"/>
            <a:chOff x="3752358" y="3817349"/>
            <a:chExt cx="346056" cy="345674"/>
          </a:xfrm>
        </p:grpSpPr>
        <p:sp>
          <p:nvSpPr>
            <p:cNvPr id="470" name="Google Shape;470;p78"/>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8"/>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8"/>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8"/>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4" name="Google Shape;474;p78"/>
          <p:cNvPicPr preferRelativeResize="0"/>
          <p:nvPr/>
        </p:nvPicPr>
        <p:blipFill rotWithShape="1">
          <a:blip r:embed="rId4">
            <a:alphaModFix/>
          </a:blip>
          <a:srcRect b="0" l="0" r="0" t="0"/>
          <a:stretch/>
        </p:blipFill>
        <p:spPr>
          <a:xfrm>
            <a:off x="5637581" y="1562516"/>
            <a:ext cx="2939569" cy="682400"/>
          </a:xfrm>
          <a:prstGeom prst="rect">
            <a:avLst/>
          </a:prstGeom>
          <a:noFill/>
          <a:ln>
            <a:noFill/>
          </a:ln>
        </p:spPr>
      </p:pic>
      <p:pic>
        <p:nvPicPr>
          <p:cNvPr id="475" name="Google Shape;475;p78"/>
          <p:cNvPicPr preferRelativeResize="0"/>
          <p:nvPr/>
        </p:nvPicPr>
        <p:blipFill rotWithShape="1">
          <a:blip r:embed="rId5">
            <a:alphaModFix/>
          </a:blip>
          <a:srcRect b="0" l="0" r="0" t="0"/>
          <a:stretch/>
        </p:blipFill>
        <p:spPr>
          <a:xfrm>
            <a:off x="4712100" y="2306012"/>
            <a:ext cx="2539444" cy="747401"/>
          </a:xfrm>
          <a:prstGeom prst="rect">
            <a:avLst/>
          </a:prstGeom>
          <a:noFill/>
          <a:ln>
            <a:noFill/>
          </a:ln>
        </p:spPr>
      </p:pic>
      <p:pic>
        <p:nvPicPr>
          <p:cNvPr id="476" name="Google Shape;476;p78"/>
          <p:cNvPicPr preferRelativeResize="0"/>
          <p:nvPr/>
        </p:nvPicPr>
        <p:blipFill rotWithShape="1">
          <a:blip r:embed="rId6">
            <a:alphaModFix/>
          </a:blip>
          <a:srcRect b="0" l="0" r="0" t="0"/>
          <a:stretch/>
        </p:blipFill>
        <p:spPr>
          <a:xfrm rot="10800000">
            <a:off x="6792301" y="2306012"/>
            <a:ext cx="1976588" cy="747401"/>
          </a:xfrm>
          <a:prstGeom prst="rect">
            <a:avLst/>
          </a:prstGeom>
          <a:noFill/>
          <a:ln>
            <a:noFill/>
          </a:ln>
        </p:spPr>
      </p:pic>
      <p:pic>
        <p:nvPicPr>
          <p:cNvPr id="477" name="Google Shape;477;p78"/>
          <p:cNvPicPr preferRelativeResize="0"/>
          <p:nvPr/>
        </p:nvPicPr>
        <p:blipFill rotWithShape="1">
          <a:blip r:embed="rId7">
            <a:alphaModFix/>
          </a:blip>
          <a:srcRect b="0" l="0" r="0" t="0"/>
          <a:stretch/>
        </p:blipFill>
        <p:spPr>
          <a:xfrm>
            <a:off x="4936238" y="3296725"/>
            <a:ext cx="3800201" cy="8781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9"/>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Work citation</a:t>
            </a:r>
            <a:endParaRPr/>
          </a:p>
        </p:txBody>
      </p:sp>
      <p:sp>
        <p:nvSpPr>
          <p:cNvPr id="483" name="Google Shape;483;p79"/>
          <p:cNvSpPr txBox="1"/>
          <p:nvPr>
            <p:ph idx="1" type="body"/>
          </p:nvPr>
        </p:nvSpPr>
        <p:spPr>
          <a:xfrm>
            <a:off x="4938275" y="279300"/>
            <a:ext cx="3872100" cy="458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References:</a:t>
            </a:r>
            <a:endParaRPr>
              <a:solidFill>
                <a:schemeClr val="hlink"/>
              </a:solidFill>
              <a:uFill>
                <a:noFill/>
              </a:uFill>
              <a:hlinkClick r:id="rId3"/>
            </a:endParaRPr>
          </a:p>
          <a:p>
            <a:pPr indent="-317500" lvl="0" marL="457200" rtl="0" algn="l">
              <a:lnSpc>
                <a:spcPct val="100000"/>
              </a:lnSpc>
              <a:spcBef>
                <a:spcPts val="1600"/>
              </a:spcBef>
              <a:spcAft>
                <a:spcPts val="0"/>
              </a:spcAft>
              <a:buSzPts val="1400"/>
              <a:buChar char="●"/>
            </a:pPr>
            <a:r>
              <a:rPr lang="en"/>
              <a:t>First-order logic in AI. Scaler. </a:t>
            </a:r>
            <a:r>
              <a:rPr lang="en" u="sng">
                <a:solidFill>
                  <a:schemeClr val="hlink"/>
                </a:solidFill>
                <a:hlinkClick r:id="rId4"/>
              </a:rPr>
              <a:t>https://www.scaler.com/topics/artificial-intelligence-tutorial/first-order-logic-in-ai/</a:t>
            </a:r>
            <a:br>
              <a:rPr lang="en"/>
            </a:br>
            <a:endParaRPr/>
          </a:p>
          <a:p>
            <a:pPr indent="-317500" lvl="0" marL="457200" rtl="0" algn="l">
              <a:lnSpc>
                <a:spcPct val="100000"/>
              </a:lnSpc>
              <a:spcBef>
                <a:spcPts val="0"/>
              </a:spcBef>
              <a:spcAft>
                <a:spcPts val="0"/>
              </a:spcAft>
              <a:buSzPts val="1400"/>
              <a:buChar char="●"/>
            </a:pPr>
            <a:r>
              <a:rPr lang="en"/>
              <a:t>First-order logic in artificial intelligence. JavaTpoint. </a:t>
            </a:r>
            <a:r>
              <a:rPr lang="en" u="sng">
                <a:solidFill>
                  <a:schemeClr val="hlink"/>
                </a:solidFill>
                <a:hlinkClick r:id="rId5"/>
              </a:rPr>
              <a:t>https://www.javatpoint.com/first-order-logic-in-artificial-intelligence</a:t>
            </a:r>
            <a:br>
              <a:rPr lang="en"/>
            </a:br>
            <a:endParaRPr/>
          </a:p>
          <a:p>
            <a:pPr indent="-317500" lvl="0" marL="457200" rtl="0" algn="l">
              <a:lnSpc>
                <a:spcPct val="100000"/>
              </a:lnSpc>
              <a:spcBef>
                <a:spcPts val="0"/>
              </a:spcBef>
              <a:spcAft>
                <a:spcPts val="0"/>
              </a:spcAft>
              <a:buSzPts val="1400"/>
              <a:buChar char="●"/>
            </a:pPr>
            <a:r>
              <a:rPr lang="en"/>
              <a:t>What is First-order Logic in Artificial Intelligence? Educative. </a:t>
            </a:r>
            <a:r>
              <a:rPr lang="en" u="sng">
                <a:solidFill>
                  <a:schemeClr val="hlink"/>
                </a:solidFill>
                <a:hlinkClick r:id="rId6"/>
              </a:rPr>
              <a:t>https://www.educative.io/answers/what-is-first-order-logic-in-artificial-intelligence</a:t>
            </a:r>
            <a:br>
              <a:rPr lang="en"/>
            </a:br>
            <a:endParaRPr/>
          </a:p>
          <a:p>
            <a:pPr indent="-317500" lvl="0" marL="457200" rtl="0" algn="l">
              <a:lnSpc>
                <a:spcPct val="100000"/>
              </a:lnSpc>
              <a:spcBef>
                <a:spcPts val="0"/>
              </a:spcBef>
              <a:spcAft>
                <a:spcPts val="0"/>
              </a:spcAft>
              <a:buSzPts val="1400"/>
              <a:buChar char="●"/>
            </a:pPr>
            <a:r>
              <a:rPr lang="en"/>
              <a:t>First-order Logic. AutoBlocks Glossary. https://www.autoblocks.ai/glossary/first-order-logic</a:t>
            </a:r>
            <a:endParaRPr/>
          </a:p>
          <a:p>
            <a:pPr indent="0" lvl="0" marL="457200" rtl="0" algn="l">
              <a:lnSpc>
                <a:spcPct val="100000"/>
              </a:lnSpc>
              <a:spcBef>
                <a:spcPts val="1600"/>
              </a:spcBef>
              <a:spcAft>
                <a:spcPts val="1600"/>
              </a:spcAft>
              <a:buSzPts val="1400"/>
              <a:buNone/>
            </a:pPr>
            <a:r>
              <a:t/>
            </a:r>
            <a:endParaRPr/>
          </a:p>
        </p:txBody>
      </p:sp>
      <p:cxnSp>
        <p:nvCxnSpPr>
          <p:cNvPr id="484" name="Google Shape;484;p79"/>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0"/>
              </a:srgbClr>
            </a:outerShdw>
          </a:effectLst>
        </p:spPr>
      </p:cxnSp>
      <p:pic>
        <p:nvPicPr>
          <p:cNvPr id="485" name="Google Shape;485;p79"/>
          <p:cNvPicPr preferRelativeResize="0"/>
          <p:nvPr/>
        </p:nvPicPr>
        <p:blipFill rotWithShape="1">
          <a:blip r:embed="rId7">
            <a:alphaModFix/>
          </a:blip>
          <a:srcRect b="0" l="0" r="0" t="0"/>
          <a:stretch/>
        </p:blipFill>
        <p:spPr>
          <a:xfrm>
            <a:off x="626975" y="1634837"/>
            <a:ext cx="2539444" cy="747401"/>
          </a:xfrm>
          <a:prstGeom prst="rect">
            <a:avLst/>
          </a:prstGeom>
          <a:noFill/>
          <a:ln>
            <a:noFill/>
          </a:ln>
        </p:spPr>
      </p:pic>
      <p:pic>
        <p:nvPicPr>
          <p:cNvPr id="486" name="Google Shape;486;p79"/>
          <p:cNvPicPr preferRelativeResize="0"/>
          <p:nvPr/>
        </p:nvPicPr>
        <p:blipFill rotWithShape="1">
          <a:blip r:embed="rId8">
            <a:alphaModFix/>
          </a:blip>
          <a:srcRect b="0" l="0" r="0" t="0"/>
          <a:stretch/>
        </p:blipFill>
        <p:spPr>
          <a:xfrm rot="10800000">
            <a:off x="2707175" y="1634837"/>
            <a:ext cx="1976588" cy="747401"/>
          </a:xfrm>
          <a:prstGeom prst="rect">
            <a:avLst/>
          </a:prstGeom>
          <a:noFill/>
          <a:ln>
            <a:noFill/>
          </a:ln>
        </p:spPr>
      </p:pic>
      <p:pic>
        <p:nvPicPr>
          <p:cNvPr id="487" name="Google Shape;487;p79"/>
          <p:cNvPicPr preferRelativeResize="0"/>
          <p:nvPr/>
        </p:nvPicPr>
        <p:blipFill rotWithShape="1">
          <a:blip r:embed="rId9">
            <a:alphaModFix/>
          </a:blip>
          <a:srcRect b="0" l="0" r="0" t="0"/>
          <a:stretch/>
        </p:blipFill>
        <p:spPr>
          <a:xfrm>
            <a:off x="1345956" y="2620891"/>
            <a:ext cx="2939569" cy="682400"/>
          </a:xfrm>
          <a:prstGeom prst="rect">
            <a:avLst/>
          </a:prstGeom>
          <a:noFill/>
          <a:ln>
            <a:noFill/>
          </a:ln>
        </p:spPr>
      </p:pic>
      <p:pic>
        <p:nvPicPr>
          <p:cNvPr id="488" name="Google Shape;488;p79"/>
          <p:cNvPicPr preferRelativeResize="0"/>
          <p:nvPr/>
        </p:nvPicPr>
        <p:blipFill rotWithShape="1">
          <a:blip r:embed="rId10">
            <a:alphaModFix/>
          </a:blip>
          <a:srcRect b="0" l="0" r="0" t="0"/>
          <a:stretch/>
        </p:blipFill>
        <p:spPr>
          <a:xfrm>
            <a:off x="915638" y="3541975"/>
            <a:ext cx="3800201" cy="8781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Types of Logics</a:t>
            </a:r>
            <a:endParaRPr/>
          </a:p>
        </p:txBody>
      </p:sp>
      <p:sp>
        <p:nvSpPr>
          <p:cNvPr id="185" name="Google Shape;185;p40"/>
          <p:cNvSpPr txBox="1"/>
          <p:nvPr>
            <p:ph idx="1" type="body"/>
          </p:nvPr>
        </p:nvSpPr>
        <p:spPr>
          <a:xfrm>
            <a:off x="938500" y="1208950"/>
            <a:ext cx="4946400" cy="321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p>
          <a:p>
            <a:pPr indent="0" lvl="0" marL="0" rtl="0" algn="l">
              <a:lnSpc>
                <a:spcPct val="100000"/>
              </a:lnSpc>
              <a:spcBef>
                <a:spcPts val="1600"/>
              </a:spcBef>
              <a:spcAft>
                <a:spcPts val="0"/>
              </a:spcAft>
              <a:buSzPts val="1400"/>
              <a:buNone/>
            </a:pPr>
            <a:r>
              <a:rPr b="1" lang="en"/>
              <a:t>Propositional logic with only Horn clauses</a:t>
            </a:r>
            <a:endParaRPr b="1"/>
          </a:p>
          <a:p>
            <a:pPr indent="0" lvl="0" marL="0" rtl="0" algn="l">
              <a:lnSpc>
                <a:spcPct val="100000"/>
              </a:lnSpc>
              <a:spcBef>
                <a:spcPts val="1600"/>
              </a:spcBef>
              <a:spcAft>
                <a:spcPts val="0"/>
              </a:spcAft>
              <a:buSzPts val="1400"/>
              <a:buNone/>
            </a:pPr>
            <a:r>
              <a:rPr b="1" lang="en"/>
              <a:t>Propositional logic</a:t>
            </a:r>
            <a:endParaRPr b="1"/>
          </a:p>
          <a:p>
            <a:pPr indent="0" lvl="0" marL="0" rtl="0" algn="l">
              <a:lnSpc>
                <a:spcPct val="100000"/>
              </a:lnSpc>
              <a:spcBef>
                <a:spcPts val="1600"/>
              </a:spcBef>
              <a:spcAft>
                <a:spcPts val="0"/>
              </a:spcAft>
              <a:buSzPts val="1400"/>
              <a:buNone/>
            </a:pPr>
            <a:r>
              <a:rPr b="1" lang="en"/>
              <a:t>Modal logic</a:t>
            </a:r>
            <a:endParaRPr b="1"/>
          </a:p>
          <a:p>
            <a:pPr indent="0" lvl="0" marL="0" rtl="0" algn="l">
              <a:lnSpc>
                <a:spcPct val="100000"/>
              </a:lnSpc>
              <a:spcBef>
                <a:spcPts val="1600"/>
              </a:spcBef>
              <a:spcAft>
                <a:spcPts val="0"/>
              </a:spcAft>
              <a:buSzPts val="1400"/>
              <a:buNone/>
            </a:pPr>
            <a:r>
              <a:rPr b="1" lang="en"/>
              <a:t>First-order logic with only Horn clauses</a:t>
            </a:r>
            <a:endParaRPr b="1"/>
          </a:p>
          <a:p>
            <a:pPr indent="0" lvl="0" marL="0" rtl="0" algn="l">
              <a:lnSpc>
                <a:spcPct val="100000"/>
              </a:lnSpc>
              <a:spcBef>
                <a:spcPts val="1600"/>
              </a:spcBef>
              <a:spcAft>
                <a:spcPts val="1600"/>
              </a:spcAft>
              <a:buSzPts val="1400"/>
              <a:buNone/>
            </a:pPr>
            <a:r>
              <a:t/>
            </a:r>
            <a:endParaRPr b="1"/>
          </a:p>
        </p:txBody>
      </p:sp>
      <p:sp>
        <p:nvSpPr>
          <p:cNvPr id="186" name="Google Shape;186;p40"/>
          <p:cNvSpPr txBox="1"/>
          <p:nvPr/>
        </p:nvSpPr>
        <p:spPr>
          <a:xfrm>
            <a:off x="938500" y="3377775"/>
            <a:ext cx="3000000" cy="400200"/>
          </a:xfrm>
          <a:prstGeom prst="rect">
            <a:avLst/>
          </a:prstGeom>
          <a:solidFill>
            <a:srgbClr val="FF00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First-order logic</a:t>
            </a:r>
            <a:endParaRPr b="0" i="0" sz="1400" u="none" cap="none" strike="noStrike">
              <a:solidFill>
                <a:srgbClr val="000000"/>
              </a:solidFill>
              <a:latin typeface="Arial"/>
              <a:ea typeface="Arial"/>
              <a:cs typeface="Arial"/>
              <a:sym typeface="Arial"/>
            </a:endParaRPr>
          </a:p>
        </p:txBody>
      </p:sp>
      <p:sp>
        <p:nvSpPr>
          <p:cNvPr id="187" name="Google Shape;187;p40"/>
          <p:cNvSpPr txBox="1"/>
          <p:nvPr/>
        </p:nvSpPr>
        <p:spPr>
          <a:xfrm>
            <a:off x="938500" y="37779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1400"/>
              <a:buFont typeface="Arial"/>
              <a:buNone/>
            </a:pPr>
            <a:r>
              <a:rPr b="1" i="0" lang="en" sz="1400" u="none" cap="none" strike="noStrike">
                <a:solidFill>
                  <a:schemeClr val="lt1"/>
                </a:solidFill>
                <a:latin typeface="Montserrat"/>
                <a:ea typeface="Montserrat"/>
                <a:cs typeface="Montserrat"/>
                <a:sym typeface="Montserrat"/>
              </a:rPr>
              <a:t>Second-order logic</a:t>
            </a:r>
            <a:endParaRPr b="0" i="0" sz="1400" u="none" cap="none" strike="noStrike">
              <a:solidFill>
                <a:srgbClr val="000000"/>
              </a:solidFill>
              <a:latin typeface="Arial"/>
              <a:ea typeface="Arial"/>
              <a:cs typeface="Arial"/>
              <a:sym typeface="Arial"/>
            </a:endParaRPr>
          </a:p>
        </p:txBody>
      </p:sp>
      <p:sp>
        <p:nvSpPr>
          <p:cNvPr id="188" name="Google Shape;188;p40"/>
          <p:cNvSpPr/>
          <p:nvPr/>
        </p:nvSpPr>
        <p:spPr>
          <a:xfrm>
            <a:off x="808000" y="1958025"/>
            <a:ext cx="2316900" cy="535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41"/>
          <p:cNvPicPr preferRelativeResize="0"/>
          <p:nvPr/>
        </p:nvPicPr>
        <p:blipFill rotWithShape="1">
          <a:blip r:embed="rId3">
            <a:alphaModFix/>
          </a:blip>
          <a:srcRect b="0" l="0" r="0" t="0"/>
          <a:stretch/>
        </p:blipFill>
        <p:spPr>
          <a:xfrm>
            <a:off x="212775" y="210513"/>
            <a:ext cx="6616000" cy="4722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2"/>
          <p:cNvSpPr txBox="1"/>
          <p:nvPr>
            <p:ph type="title"/>
          </p:nvPr>
        </p:nvSpPr>
        <p:spPr>
          <a:xfrm>
            <a:off x="615825" y="13678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Goals of mine</a:t>
            </a:r>
            <a:endParaRPr/>
          </a:p>
        </p:txBody>
      </p:sp>
      <p:sp>
        <p:nvSpPr>
          <p:cNvPr id="199" name="Google Shape;199;p42"/>
          <p:cNvSpPr txBox="1"/>
          <p:nvPr>
            <p:ph idx="1" type="body"/>
          </p:nvPr>
        </p:nvSpPr>
        <p:spPr>
          <a:xfrm>
            <a:off x="833800" y="2065850"/>
            <a:ext cx="51027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Present this topic to you very clearly</a:t>
            </a:r>
            <a:endParaRPr/>
          </a:p>
          <a:p>
            <a:pPr indent="-317500" lvl="0" marL="457200" rtl="0" algn="l">
              <a:spcBef>
                <a:spcPts val="0"/>
              </a:spcBef>
              <a:spcAft>
                <a:spcPts val="0"/>
              </a:spcAft>
              <a:buSzPts val="1400"/>
              <a:buChar char="-"/>
            </a:pPr>
            <a:r>
              <a:rPr lang="en"/>
              <a:t>Make you learned something new after this time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3"/>
          <p:cNvPicPr preferRelativeResize="0"/>
          <p:nvPr/>
        </p:nvPicPr>
        <p:blipFill rotWithShape="1">
          <a:blip r:embed="rId3">
            <a:alphaModFix/>
          </a:blip>
          <a:srcRect b="0" l="0" r="0" t="0"/>
          <a:stretch/>
        </p:blipFill>
        <p:spPr>
          <a:xfrm>
            <a:off x="178025" y="241600"/>
            <a:ext cx="6496850" cy="466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Syntax versus Semantics</a:t>
            </a:r>
            <a:endParaRPr/>
          </a:p>
        </p:txBody>
      </p:sp>
      <p:sp>
        <p:nvSpPr>
          <p:cNvPr id="210" name="Google Shape;210;p44"/>
          <p:cNvSpPr txBox="1"/>
          <p:nvPr>
            <p:ph idx="1" type="body"/>
          </p:nvPr>
        </p:nvSpPr>
        <p:spPr>
          <a:xfrm>
            <a:off x="938500" y="1298600"/>
            <a:ext cx="4946400" cy="312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1600"/>
              </a:spcBef>
              <a:spcAft>
                <a:spcPts val="0"/>
              </a:spcAft>
              <a:buSzPts val="1400"/>
              <a:buNone/>
            </a:pPr>
            <a:r>
              <a:rPr lang="en"/>
              <a:t>Syntax: what are valid expressions in the language?</a:t>
            </a:r>
            <a:endParaRPr/>
          </a:p>
          <a:p>
            <a:pPr indent="0" lvl="0" marL="0" rtl="0" algn="l">
              <a:lnSpc>
                <a:spcPct val="100000"/>
              </a:lnSpc>
              <a:spcBef>
                <a:spcPts val="1600"/>
              </a:spcBef>
              <a:spcAft>
                <a:spcPts val="0"/>
              </a:spcAft>
              <a:buSzPts val="1400"/>
              <a:buNone/>
            </a:pPr>
            <a:r>
              <a:rPr lang="en"/>
              <a:t>Semantics:  what do these expressions mean?</a:t>
            </a:r>
            <a:endParaRPr/>
          </a:p>
          <a:p>
            <a:pPr indent="0" lvl="0" marL="0" rtl="0" algn="l">
              <a:lnSpc>
                <a:spcPct val="100000"/>
              </a:lnSpc>
              <a:spcBef>
                <a:spcPts val="1600"/>
              </a:spcBef>
              <a:spcAft>
                <a:spcPts val="0"/>
              </a:spcAft>
              <a:buSzPts val="1400"/>
              <a:buNone/>
            </a:pPr>
            <a:r>
              <a:rPr lang="en"/>
              <a:t>Different syntax, same semantics (5):</a:t>
            </a:r>
            <a:endParaRPr/>
          </a:p>
          <a:p>
            <a:pPr indent="0" lvl="0" marL="0" rtl="0" algn="l">
              <a:lnSpc>
                <a:spcPct val="100000"/>
              </a:lnSpc>
              <a:spcBef>
                <a:spcPts val="1600"/>
              </a:spcBef>
              <a:spcAft>
                <a:spcPts val="1600"/>
              </a:spcAft>
              <a:buSzPts val="1400"/>
              <a:buNone/>
            </a:pPr>
            <a:r>
              <a:rPr lang="en"/>
              <a:t>   			      2 + 3  ←—------------→ 3 + 2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